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1125" r:id="rId2"/>
    <p:sldId id="1310" r:id="rId3"/>
    <p:sldId id="1381" r:id="rId4"/>
    <p:sldId id="1393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205"/>
    <a:srgbClr val="737373"/>
    <a:srgbClr val="F7911E"/>
    <a:srgbClr val="4C1D52"/>
    <a:srgbClr val="4655A5"/>
    <a:srgbClr val="C50017"/>
    <a:srgbClr val="333333"/>
    <a:srgbClr val="7A227B"/>
    <a:srgbClr val="999999"/>
    <a:srgbClr val="CC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86406" autoAdjust="0"/>
  </p:normalViewPr>
  <p:slideViewPr>
    <p:cSldViewPr snapToObjects="1">
      <p:cViewPr varScale="1">
        <p:scale>
          <a:sx n="131" d="100"/>
          <a:sy n="131" d="100"/>
        </p:scale>
        <p:origin x="-1068" y="-90"/>
      </p:cViewPr>
      <p:guideLst>
        <p:guide orient="horz" pos="799"/>
        <p:guide orient="horz" pos="343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1" d="100"/>
          <a:sy n="91" d="100"/>
        </p:scale>
        <p:origin x="-3738" y="-108"/>
      </p:cViewPr>
      <p:guideLst>
        <p:guide orient="horz" pos="3127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1"/>
            <a:ext cx="2944812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1"/>
            <a:ext cx="294481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B422F5-5433-4484-9401-05FAA5A7A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1"/>
            <a:ext cx="2944812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6125"/>
            <a:ext cx="4960938" cy="3722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6383"/>
            <a:ext cx="4981575" cy="446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1"/>
            <a:ext cx="294481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25" tIns="46811" rIns="93625" bIns="4681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E5F783-FCE3-47FC-AEE9-5051CC9573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25" tIns="46811" rIns="93625" bIns="46811" anchor="b"/>
          <a:lstStyle/>
          <a:p>
            <a:pPr algn="r" defTabSz="936625"/>
            <a:fld id="{7937738F-2CD0-4A25-BFA5-AC2D17B665B8}" type="slidenum">
              <a:rPr lang="en-GB" sz="1200">
                <a:latin typeface="Times New Roman" pitchFamily="18" charset="0"/>
              </a:rPr>
              <a:pPr algn="r" defTabSz="936625"/>
              <a:t>1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02200" cy="36782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754496"/>
            <a:ext cx="4979988" cy="4444834"/>
          </a:xfrm>
          <a:noFill/>
          <a:ln/>
        </p:spPr>
        <p:txBody>
          <a:bodyPr lIns="89748" tIns="44876" rIns="89748" bIns="4487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25" tIns="46811" rIns="93625" bIns="46811" anchor="b"/>
          <a:lstStyle/>
          <a:p>
            <a:pPr algn="r" defTabSz="936625"/>
            <a:fld id="{7937738F-2CD0-4A25-BFA5-AC2D17B665B8}" type="slidenum">
              <a:rPr lang="en-GB" sz="1200">
                <a:latin typeface="Times New Roman" pitchFamily="18" charset="0"/>
              </a:rPr>
              <a:pPr algn="r" defTabSz="936625"/>
              <a:t>2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02200" cy="36782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754496"/>
            <a:ext cx="4979988" cy="4444834"/>
          </a:xfrm>
          <a:noFill/>
          <a:ln/>
        </p:spPr>
        <p:txBody>
          <a:bodyPr lIns="89748" tIns="44876" rIns="89748" bIns="4487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25" tIns="46811" rIns="93625" bIns="46811" anchor="b"/>
          <a:lstStyle/>
          <a:p>
            <a:pPr algn="r" defTabSz="936625"/>
            <a:fld id="{7937738F-2CD0-4A25-BFA5-AC2D17B665B8}" type="slidenum">
              <a:rPr lang="en-GB" sz="1200">
                <a:latin typeface="Times New Roman" pitchFamily="18" charset="0"/>
              </a:rPr>
              <a:pPr algn="r" defTabSz="936625"/>
              <a:t>3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02200" cy="36782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754496"/>
            <a:ext cx="4979988" cy="4444834"/>
          </a:xfrm>
          <a:noFill/>
          <a:ln/>
        </p:spPr>
        <p:txBody>
          <a:bodyPr lIns="89748" tIns="44876" rIns="89748" bIns="4487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863" y="9431181"/>
            <a:ext cx="2944812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25" tIns="46811" rIns="93625" bIns="46811" anchor="b"/>
          <a:lstStyle/>
          <a:p>
            <a:pPr algn="r" defTabSz="936625"/>
            <a:fld id="{7937738F-2CD0-4A25-BFA5-AC2D17B665B8}" type="slidenum">
              <a:rPr lang="en-GB" sz="1200">
                <a:latin typeface="Times New Roman" pitchFamily="18" charset="0"/>
              </a:rPr>
              <a:pPr algn="r" defTabSz="936625"/>
              <a:t>4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8350"/>
            <a:ext cx="4902200" cy="36782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754496"/>
            <a:ext cx="4979988" cy="4444834"/>
          </a:xfrm>
          <a:noFill/>
          <a:ln/>
        </p:spPr>
        <p:txBody>
          <a:bodyPr lIns="89748" tIns="44876" rIns="89748" bIns="4487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8655481" y="6658692"/>
            <a:ext cx="165109" cy="1154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C9D02394-E677-4333-9888-D6BE6E3A636D}" type="slidenum">
              <a:rPr lang="en-GB" sz="750">
                <a:solidFill>
                  <a:schemeClr val="bg2"/>
                </a:solidFill>
                <a:latin typeface="Verdana" pitchFamily="34" charset="0"/>
              </a:rPr>
              <a:pPr algn="ctr" eaLnBrk="0" hangingPunct="0">
                <a:defRPr/>
              </a:pPr>
              <a:t>‹#›</a:t>
            </a:fld>
            <a:endParaRPr lang="en-GB" sz="750" dirty="0">
              <a:solidFill>
                <a:schemeClr val="bg2"/>
              </a:solidFill>
              <a:latin typeface="Verdana" pitchFamily="34" charset="0"/>
            </a:endParaRPr>
          </a:p>
        </p:txBody>
      </p:sp>
      <p:cxnSp>
        <p:nvCxnSpPr>
          <p:cNvPr id="61" name="Straight Connector 69"/>
          <p:cNvCxnSpPr/>
          <p:nvPr/>
        </p:nvCxnSpPr>
        <p:spPr>
          <a:xfrm>
            <a:off x="307190" y="6007913"/>
            <a:ext cx="851296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Bildobjekt 61" descr="TNS_Sifo_Prospera_PinkGrey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00" y="6093370"/>
            <a:ext cx="2518871" cy="648000"/>
          </a:xfrm>
          <a:prstGeom prst="rect">
            <a:avLst/>
          </a:prstGeom>
          <a:effectLst>
            <a:outerShdw blurRad="50800" dist="50800" dir="5400000" algn="ctr" rotWithShape="0">
              <a:srgbClr val="FFFFFF">
                <a:alpha val="0"/>
              </a:srgbClr>
            </a:outerShdw>
          </a:effectLst>
        </p:spPr>
      </p:pic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718245" y="6066476"/>
            <a:ext cx="4190027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1600" baseline="0" dirty="0" smtClean="0">
                <a:solidFill>
                  <a:srgbClr val="333333"/>
                </a:solidFill>
                <a:latin typeface="Verdana" pitchFamily="34" charset="0"/>
              </a:rPr>
              <a:t>Amnesty Business Rating 2013</a:t>
            </a:r>
          </a:p>
          <a:p>
            <a:pPr algn="r">
              <a:defRPr/>
            </a:pPr>
            <a:r>
              <a:rPr lang="en-US" sz="1400" dirty="0" err="1" smtClean="0">
                <a:solidFill>
                  <a:srgbClr val="333333"/>
                </a:solidFill>
                <a:latin typeface="Verdana" pitchFamily="34" charset="0"/>
              </a:rPr>
              <a:t>Statliga</a:t>
            </a:r>
            <a:r>
              <a:rPr lang="en-US" sz="1400" dirty="0" smtClean="0">
                <a:solidFill>
                  <a:srgbClr val="333333"/>
                </a:solidFill>
                <a:latin typeface="Verdana" pitchFamily="34" charset="0"/>
              </a:rPr>
              <a:t> </a:t>
            </a:r>
            <a:r>
              <a:rPr lang="en-US" sz="1400" dirty="0" err="1" smtClean="0">
                <a:solidFill>
                  <a:srgbClr val="333333"/>
                </a:solidFill>
                <a:latin typeface="Verdana" pitchFamily="34" charset="0"/>
              </a:rPr>
              <a:t>organisationer</a:t>
            </a:r>
            <a:endParaRPr lang="en-US" sz="1400" dirty="0" smtClean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7532956" y="6612921"/>
            <a:ext cx="100814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©TNS </a:t>
            </a:r>
            <a:r>
              <a:rPr kumimoji="0" lang="en-AU" sz="75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Sifo</a:t>
            </a:r>
            <a:r>
              <a:rPr kumimoji="0" lang="en-AU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2013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PSTUDIOTERM\Clients\TNS Global\TNS_002 Templates\4. Design\4. Active\PPT Files\19 Jan Redesign\Reference\Property Images\RGB_MASTER_A0_landscape_01_lefttorigh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" t="28748" r="43590" b="2421"/>
          <a:stretch/>
        </p:blipFill>
        <p:spPr bwMode="auto">
          <a:xfrm>
            <a:off x="2389511" y="1814"/>
            <a:ext cx="6761746" cy="5835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2" y="812800"/>
            <a:ext cx="5148077" cy="1006475"/>
          </a:xfrm>
          <a:prstGeom prst="rect">
            <a:avLst/>
          </a:prstGeom>
        </p:spPr>
        <p:txBody>
          <a:bodyPr vert="horz" lIns="277200" tIns="180000" rIns="0" bIns="0" rtlCol="0" anchor="t">
            <a:noAutofit/>
          </a:bodyPr>
          <a:lstStyle/>
          <a:p>
            <a:pPr lvl="0" fontAlgn="auto">
              <a:spcAft>
                <a:spcPts val="0"/>
              </a:spcAft>
            </a:pPr>
            <a:r>
              <a:rPr lang="en-AU" sz="2400" dirty="0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Amnesty Business Rating 2013</a:t>
            </a:r>
          </a:p>
          <a:p>
            <a:pPr lvl="0" fontAlgn="auto">
              <a:spcAft>
                <a:spcPts val="0"/>
              </a:spcAft>
            </a:pPr>
            <a:r>
              <a:rPr lang="en-AU" sz="2000" dirty="0" err="1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Statliga</a:t>
            </a:r>
            <a:r>
              <a:rPr lang="en-AU" sz="2000" dirty="0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 </a:t>
            </a:r>
            <a:r>
              <a:rPr lang="en-AU" sz="2000" dirty="0" err="1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organisationer</a:t>
            </a:r>
            <a:endParaRPr lang="en-AU" sz="2000" dirty="0" smtClean="0">
              <a:solidFill>
                <a:srgbClr val="333333"/>
              </a:solidFill>
              <a:latin typeface="Verdana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>
          <a:xfrm>
            <a:off x="1" y="1"/>
            <a:ext cx="9145617" cy="1057754"/>
          </a:xfrm>
          <a:prstGeom prst="rect">
            <a:avLst/>
          </a:prstGeom>
        </p:spPr>
        <p:txBody>
          <a:bodyPr vert="horz" lIns="277200" tIns="241200" rIns="27720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Intervjuernas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sv-SE" sz="2400" b="0" i="0" u="none" strike="noStrike" kern="120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fördelning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graphicFrame>
        <p:nvGraphicFramePr>
          <p:cNvPr id="5" name="Group 217"/>
          <p:cNvGraphicFramePr>
            <a:graphicFrameLocks noGrp="1"/>
          </p:cNvGraphicFramePr>
          <p:nvPr/>
        </p:nvGraphicFramePr>
        <p:xfrm>
          <a:off x="323410" y="1260912"/>
          <a:ext cx="8496740" cy="1368360"/>
        </p:xfrm>
        <a:graphic>
          <a:graphicData uri="http://schemas.openxmlformats.org/drawingml/2006/table">
            <a:tbl>
              <a:tblPr/>
              <a:tblGrid>
                <a:gridCol w="6883435"/>
                <a:gridCol w="1613305"/>
              </a:tblGrid>
              <a:tr h="774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3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Antal</a:t>
                      </a:r>
                    </a:p>
                  </a:txBody>
                  <a:tcPr marL="0" marR="0" marT="180001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</a:tr>
              <a:tr h="19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3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sv-SE" sz="13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Alla stora organisationer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Varav </a:t>
                      </a:r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Statliga </a:t>
                      </a:r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organisationer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sv-SE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>
          <a:xfrm>
            <a:off x="1" y="1"/>
            <a:ext cx="9145617" cy="1057754"/>
          </a:xfrm>
          <a:prstGeom prst="rect">
            <a:avLst/>
          </a:prstGeom>
        </p:spPr>
        <p:txBody>
          <a:bodyPr vert="horz" lIns="277200" tIns="241200" rIns="277200" bIns="0"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2400" dirty="0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MR Index  Statliga organisationer  </a:t>
            </a:r>
            <a:r>
              <a:rPr lang="sv-SE" sz="2400" dirty="0" smtClean="0">
                <a:solidFill>
                  <a:srgbClr val="737373"/>
                </a:solidFill>
                <a:latin typeface="Verdana"/>
                <a:ea typeface="+mj-ea"/>
                <a:cs typeface="+mj-cs"/>
              </a:rPr>
              <a:t>2013 vs 2011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052670"/>
            <a:ext cx="8515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 txBox="1">
            <a:spLocks/>
          </p:cNvSpPr>
          <p:nvPr/>
        </p:nvSpPr>
        <p:spPr>
          <a:xfrm>
            <a:off x="1" y="1"/>
            <a:ext cx="9145617" cy="1057754"/>
          </a:xfrm>
          <a:prstGeom prst="rect">
            <a:avLst/>
          </a:prstGeom>
        </p:spPr>
        <p:txBody>
          <a:bodyPr vert="horz" lIns="277200" tIns="241200" rIns="277200" bIns="0" rtlCol="0"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sz="2400" dirty="0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MR Index  Statliga </a:t>
            </a:r>
            <a:r>
              <a:rPr lang="sv-SE" sz="2400" dirty="0" smtClean="0">
                <a:solidFill>
                  <a:srgbClr val="737373"/>
                </a:solidFill>
                <a:latin typeface="Verdana"/>
                <a:ea typeface="+mj-ea"/>
                <a:cs typeface="+mj-cs"/>
              </a:rPr>
              <a:t>vs</a:t>
            </a:r>
            <a:r>
              <a:rPr lang="sv-SE" sz="2400" dirty="0" smtClean="0">
                <a:solidFill>
                  <a:srgbClr val="333333"/>
                </a:solidFill>
                <a:latin typeface="Verdana"/>
                <a:ea typeface="+mj-ea"/>
                <a:cs typeface="+mj-cs"/>
              </a:rPr>
              <a:t> Alla stora organisationer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052670"/>
            <a:ext cx="8515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25209</TotalTime>
  <Words>35</Words>
  <Application>Microsoft Office PowerPoint</Application>
  <PresentationFormat>Bildspel på skärmen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1_Default Design</vt:lpstr>
      <vt:lpstr>Bild 1</vt:lpstr>
      <vt:lpstr>Bild 2</vt:lpstr>
      <vt:lpstr>Bild 3</vt:lpstr>
      <vt:lpstr>Bild 4</vt:lpstr>
    </vt:vector>
  </TitlesOfParts>
  <Company>Prospera Research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TNS SIFO Prospera</dc:title>
  <dc:creator>TNS SIFO Prospera</dc:creator>
  <cp:lastModifiedBy>Malin Bergvall Persson</cp:lastModifiedBy>
  <cp:revision>2946</cp:revision>
  <dcterms:created xsi:type="dcterms:W3CDTF">2001-08-21T12:13:01Z</dcterms:created>
  <dcterms:modified xsi:type="dcterms:W3CDTF">2013-09-25T12:26:16Z</dcterms:modified>
</cp:coreProperties>
</file>