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1125" r:id="rId2"/>
    <p:sldId id="1180" r:id="rId3"/>
    <p:sldId id="1394" r:id="rId4"/>
    <p:sldId id="1126" r:id="rId5"/>
    <p:sldId id="1310" r:id="rId6"/>
    <p:sldId id="1393" r:id="rId7"/>
    <p:sldId id="1327" r:id="rId8"/>
    <p:sldId id="1336" r:id="rId9"/>
    <p:sldId id="1332" r:id="rId10"/>
    <p:sldId id="1311" r:id="rId11"/>
    <p:sldId id="1321" r:id="rId12"/>
    <p:sldId id="1312" r:id="rId13"/>
    <p:sldId id="1333" r:id="rId14"/>
    <p:sldId id="1334" r:id="rId15"/>
    <p:sldId id="1335" r:id="rId16"/>
    <p:sldId id="1331" r:id="rId17"/>
    <p:sldId id="1396" r:id="rId18"/>
    <p:sldId id="1323" r:id="rId19"/>
    <p:sldId id="1337" r:id="rId20"/>
    <p:sldId id="1190" r:id="rId21"/>
    <p:sldId id="1324" r:id="rId22"/>
    <p:sldId id="1339" r:id="rId23"/>
    <p:sldId id="1340" r:id="rId24"/>
    <p:sldId id="1338" r:id="rId25"/>
    <p:sldId id="1325" r:id="rId26"/>
    <p:sldId id="1342" r:id="rId27"/>
    <p:sldId id="1195" r:id="rId28"/>
    <p:sldId id="1326" r:id="rId29"/>
    <p:sldId id="1343" r:id="rId30"/>
    <p:sldId id="1329" r:id="rId31"/>
    <p:sldId id="1355" r:id="rId32"/>
    <p:sldId id="1330" r:id="rId33"/>
    <p:sldId id="1356" r:id="rId34"/>
    <p:sldId id="1344" r:id="rId35"/>
    <p:sldId id="1345" r:id="rId36"/>
    <p:sldId id="1357" r:id="rId37"/>
    <p:sldId id="1359" r:id="rId38"/>
    <p:sldId id="1358" r:id="rId39"/>
    <p:sldId id="1204" r:id="rId40"/>
    <p:sldId id="1346" r:id="rId41"/>
    <p:sldId id="1360" r:id="rId42"/>
    <p:sldId id="1347" r:id="rId43"/>
    <p:sldId id="1361" r:id="rId44"/>
    <p:sldId id="1362" r:id="rId45"/>
    <p:sldId id="1363" r:id="rId46"/>
    <p:sldId id="1270" r:id="rId47"/>
    <p:sldId id="1348" r:id="rId48"/>
    <p:sldId id="1364" r:id="rId49"/>
    <p:sldId id="1349" r:id="rId50"/>
    <p:sldId id="1365" r:id="rId51"/>
    <p:sldId id="1350" r:id="rId52"/>
    <p:sldId id="1366" r:id="rId53"/>
    <p:sldId id="1351" r:id="rId54"/>
    <p:sldId id="1367" r:id="rId55"/>
    <p:sldId id="1368" r:id="rId56"/>
    <p:sldId id="1369" r:id="rId57"/>
    <p:sldId id="1211" r:id="rId58"/>
    <p:sldId id="1352" r:id="rId59"/>
    <p:sldId id="1370" r:id="rId60"/>
    <p:sldId id="1371" r:id="rId61"/>
    <p:sldId id="1372" r:id="rId62"/>
    <p:sldId id="1271" r:id="rId63"/>
    <p:sldId id="1380" r:id="rId64"/>
    <p:sldId id="1381" r:id="rId65"/>
    <p:sldId id="1382" r:id="rId66"/>
    <p:sldId id="1384" r:id="rId67"/>
    <p:sldId id="1279" r:id="rId68"/>
    <p:sldId id="1390" r:id="rId69"/>
    <p:sldId id="1354" r:id="rId70"/>
    <p:sldId id="1373" r:id="rId71"/>
    <p:sldId id="1374" r:id="rId72"/>
    <p:sldId id="1391" r:id="rId73"/>
    <p:sldId id="1375" r:id="rId74"/>
    <p:sldId id="1376" r:id="rId75"/>
    <p:sldId id="1392" r:id="rId76"/>
  </p:sldIdLst>
  <p:sldSz cx="9144000" cy="6858000" type="screen4x3"/>
  <p:notesSz cx="6797675" cy="9925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205"/>
    <a:srgbClr val="737373"/>
    <a:srgbClr val="F7911E"/>
    <a:srgbClr val="4C1D52"/>
    <a:srgbClr val="4655A5"/>
    <a:srgbClr val="C50017"/>
    <a:srgbClr val="333333"/>
    <a:srgbClr val="7A227B"/>
    <a:srgbClr val="999999"/>
    <a:srgbClr val="CC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86406" autoAdjust="0"/>
  </p:normalViewPr>
  <p:slideViewPr>
    <p:cSldViewPr snapToObjects="1">
      <p:cViewPr varScale="1">
        <p:scale>
          <a:sx n="131" d="100"/>
          <a:sy n="131" d="100"/>
        </p:scale>
        <p:origin x="-1062" y="-90"/>
      </p:cViewPr>
      <p:guideLst>
        <p:guide orient="horz" pos="799"/>
        <p:guide orient="horz" pos="343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-3738" y="-108"/>
      </p:cViewPr>
      <p:guideLst>
        <p:guide orient="horz" pos="3126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0B422F5-5433-4484-9401-05FAA5A7A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6125"/>
            <a:ext cx="4960938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1" rIns="93625" bIns="46811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E5F783-FCE3-47FC-AEE9-5051CC9573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19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29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39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49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59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solidFill>
                  <a:prstClr val="black"/>
                </a:solidFill>
                <a:latin typeface="Times New Roman" pitchFamily="18" charset="0"/>
              </a:rPr>
              <a:pPr algn="r" defTabSz="936625"/>
              <a:t>62</a:t>
            </a:fld>
            <a:endParaRPr lang="en-GB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solidFill>
                  <a:prstClr val="black"/>
                </a:solidFill>
                <a:latin typeface="Times New Roman" pitchFamily="18" charset="0"/>
              </a:rPr>
              <a:pPr algn="r" defTabSz="936625"/>
              <a:t>67</a:t>
            </a:fld>
            <a:endParaRPr lang="en-GB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69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75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2816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5" tIns="46811" rIns="93625" bIns="46811" anchor="b"/>
          <a:lstStyle/>
          <a:p>
            <a:pPr algn="r" defTabSz="936625"/>
            <a:fld id="{7937738F-2CD0-4A25-BFA5-AC2D17B665B8}" type="slidenum">
              <a:rPr lang="en-GB" sz="1200">
                <a:latin typeface="Times New Roman" pitchFamily="18" charset="0"/>
              </a:rPr>
              <a:pPr algn="r" defTabSz="936625"/>
              <a:t>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8350"/>
            <a:ext cx="4902200" cy="36766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2975"/>
            <a:ext cx="4979988" cy="4443413"/>
          </a:xfrm>
          <a:noFill/>
          <a:ln/>
        </p:spPr>
        <p:txBody>
          <a:bodyPr lIns="89748" tIns="44876" rIns="89748" bIns="448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8655481" y="6658692"/>
            <a:ext cx="165109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9D02394-E677-4333-9888-D6BE6E3A636D}" type="slidenum">
              <a:rPr lang="en-GB" sz="750">
                <a:solidFill>
                  <a:schemeClr val="bg2"/>
                </a:solidFill>
                <a:latin typeface="Verdana" pitchFamily="34" charset="0"/>
              </a:rPr>
              <a:pPr algn="ctr" eaLnBrk="0" hangingPunct="0">
                <a:defRPr/>
              </a:pPr>
              <a:t>‹#›</a:t>
            </a:fld>
            <a:endParaRPr lang="en-GB" sz="750" dirty="0">
              <a:solidFill>
                <a:schemeClr val="bg2"/>
              </a:solidFill>
              <a:latin typeface="Verdana" pitchFamily="34" charset="0"/>
            </a:endParaRPr>
          </a:p>
        </p:txBody>
      </p:sp>
      <p:cxnSp>
        <p:nvCxnSpPr>
          <p:cNvPr id="61" name="Straight Connector 69"/>
          <p:cNvCxnSpPr/>
          <p:nvPr/>
        </p:nvCxnSpPr>
        <p:spPr>
          <a:xfrm>
            <a:off x="307190" y="6007913"/>
            <a:ext cx="8512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Bildobjekt 61" descr="TNS_Sifo_Prospera_PinkGrey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0" y="6093370"/>
            <a:ext cx="2518871" cy="648000"/>
          </a:xfrm>
          <a:prstGeom prst="rect">
            <a:avLst/>
          </a:prstGeom>
          <a:effectLst>
            <a:outerShdw blurRad="50800" dist="50800" dir="5400000" algn="ctr" rotWithShape="0">
              <a:srgbClr val="FFFFFF">
                <a:alpha val="0"/>
              </a:srgbClr>
            </a:outerShdw>
          </a:effec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4718245" y="6066476"/>
            <a:ext cx="4190027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600" baseline="0" dirty="0" smtClean="0">
                <a:solidFill>
                  <a:srgbClr val="333333"/>
                </a:solidFill>
                <a:latin typeface="Verdana" pitchFamily="34" charset="0"/>
              </a:rPr>
              <a:t>Amnesty Business Rating 2013</a:t>
            </a:r>
          </a:p>
          <a:p>
            <a:pPr algn="r">
              <a:defRPr/>
            </a:pPr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</a:rPr>
              <a:t>Stora </a:t>
            </a:r>
            <a:r>
              <a:rPr lang="en-US" sz="1400" dirty="0" err="1" smtClean="0">
                <a:solidFill>
                  <a:srgbClr val="333333"/>
                </a:solidFill>
                <a:latin typeface="Verdana" pitchFamily="34" charset="0"/>
              </a:rPr>
              <a:t>organisationer</a:t>
            </a:r>
            <a:endParaRPr lang="en-US" sz="14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64" name="textruta 63"/>
          <p:cNvSpPr txBox="1"/>
          <p:nvPr/>
        </p:nvSpPr>
        <p:spPr>
          <a:xfrm>
            <a:off x="7532956" y="6612921"/>
            <a:ext cx="10081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5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©TNS </a:t>
            </a:r>
            <a:r>
              <a:rPr kumimoji="0" lang="en-AU" sz="7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Sifo</a:t>
            </a:r>
            <a:r>
              <a:rPr kumimoji="0" lang="en-AU" sz="75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2013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8748" r="43590" b="2421"/>
          <a:stretch/>
        </p:blipFill>
        <p:spPr bwMode="auto">
          <a:xfrm>
            <a:off x="2389511" y="1814"/>
            <a:ext cx="6761746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" y="812800"/>
            <a:ext cx="5148077" cy="1006475"/>
          </a:xfrm>
          <a:prstGeom prst="rect">
            <a:avLst/>
          </a:prstGeom>
        </p:spPr>
        <p:txBody>
          <a:bodyPr vert="horz" lIns="277200" tIns="180000" rIns="0" bIns="0" rtlCol="0" anchor="t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AU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Amnesty Business Rating 2013</a:t>
            </a:r>
          </a:p>
          <a:p>
            <a:pPr lvl="0" fontAlgn="auto">
              <a:spcAft>
                <a:spcPts val="0"/>
              </a:spcAft>
            </a:pPr>
            <a:r>
              <a:rPr lang="en-AU" sz="20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Stora</a:t>
            </a:r>
            <a:r>
              <a:rPr lang="en-AU" sz="20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en-AU" sz="20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organisationer</a:t>
            </a:r>
            <a:endParaRPr lang="en-AU" sz="20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Verksamhet utanför Norden </a:t>
            </a: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5793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Egen tillverkning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Inköp/underleverantörer/import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Försäljning/export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Verksamhet i projektform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Investeringar &amp; annan finansiering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Ingen verksamhet utanför Norden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Verksamhet utanför Norden  </a:t>
            </a:r>
            <a:r>
              <a:rPr lang="sv-SE" sz="2400" dirty="0" smtClean="0">
                <a:solidFill>
                  <a:srgbClr val="737373"/>
                </a:solidFill>
                <a:latin typeface="Verdana"/>
                <a:ea typeface="+mj-ea"/>
                <a:cs typeface="+mj-cs"/>
              </a:rPr>
              <a:t>2013 vs 2011 </a:t>
            </a: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5432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Egen tillverkning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Inköp/underleverantörer/import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Försäljning/export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Verksamhet i projektform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Investeringar &amp; annan finansiering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Ingen verksamhet utanför Norden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Riskexponering 1 - Geografisk närvaro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95368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verksamhet utanför Norden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EU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Europa utanför EU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Ryssland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Mellanöstern &amp; Nordafrika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Sydafrika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Övriga Afrika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Centralasien inkl Kina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Övriga Asien &amp; Oceanien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USA &amp; Kanada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Mexiko, Central -&amp; Sydamerika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Riskexponering 1 - Geografisk närvaro 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95332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verksamhet utanför Norden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EU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Europa utanför EU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Ryssland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Mellanöstern &amp; Nordafrika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Sydafrika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Övriga Afrika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Centralasien inkl Kina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Övriga Asien &amp; Oceanien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USA &amp; Kanada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Mexiko, Central -&amp; Sydamerika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Riskexponering 2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- Personal i Norge av icke-nordisk härkomst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93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icke-nordisk 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har icke-nordisk personal: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Upp till 5 procent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6 - 25 procent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Över 25 procent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Riskexponering 2 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- Personal i Norge av icke-nordisk härkomst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89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icke-nordisk 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har icke-nordisk personal: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Upp till 5 procent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6 - 25 procent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Över 25 procent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Riskexponering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Text Box 288"/>
          <p:cNvSpPr txBox="1">
            <a:spLocks noChangeArrowheads="1"/>
          </p:cNvSpPr>
          <p:nvPr/>
        </p:nvSpPr>
        <p:spPr bwMode="auto">
          <a:xfrm>
            <a:off x="213300" y="1168258"/>
            <a:ext cx="860685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Summering av riskpoängen för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Geografisk närvaro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Personal i Norge av icke-nordisk härkomst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Geografisk närvaro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”EU”, ”Europa utanför EU inkl Turkiet” och ”USA &amp; Kanada” tilldelas 1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Övriga områden tilldelas 2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”Sydafrika” och ”Övriga Afrika” dock totalt 2 poäng, likaså för ”Ryssland” och ”Centralasien”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Organisationer utan verksamhet utanför Norden tilldelas 0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200" b="1" dirty="0" smtClean="0">
                <a:solidFill>
                  <a:srgbClr val="333333"/>
                </a:solidFill>
                <a:latin typeface="Verdana"/>
              </a:rPr>
              <a:t>Personal i Norge av icke-nordisk härkomst</a:t>
            </a:r>
            <a:endParaRPr lang="sv-SE" sz="13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”Upp till 5 procent” tilldelas 1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”6-25 procent” ger 1,5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"Över 25 procent" ger 2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Organisationer utan icke-nordisk personal i Norge tilldelas 0 riskpoäng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Riskexponeringen kan uppgå till maximalt 15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Riskexponering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2" y="1052670"/>
            <a:ext cx="849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Upplevd risk att den egna organisationen kränker MR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196308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Mycket stor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Ganska stor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Inte så stor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Ingen alls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3645030"/>
            <a:ext cx="86068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Varför inte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Har en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policy/riktlinjer/code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of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conduct/stränga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krav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Följer norska/europeiska lagar och regler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Liten del av verksamheten är utsatt för risk/verkar inte miljöer med risk för överträdelser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Arbetar med riskhantering/har kontroll- eller uppföljningssystem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Företagskulturen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”Vi har ett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människa-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,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hälsa-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&amp;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miljö-fokus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som genomsyrar allt vi gör”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Upplevd risk att den egna organisationen kränker MR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196272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Mycket stor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Ganska stor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Inte så stor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Ingen alls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9145617" cy="81597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Innehåll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Table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0094181"/>
              </p:ext>
            </p:extLst>
          </p:nvPr>
        </p:nvGraphicFramePr>
        <p:xfrm>
          <a:off x="285750" y="1282213"/>
          <a:ext cx="4032000" cy="3785088"/>
        </p:xfrm>
        <a:graphic>
          <a:graphicData uri="http://schemas.openxmlformats.org/drawingml/2006/table">
            <a:tbl>
              <a:tblPr firstRow="1" bandRow="1"/>
              <a:tblGrid>
                <a:gridCol w="3566150"/>
                <a:gridCol w="465850"/>
              </a:tblGrid>
              <a:tr h="473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112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Genomförande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Begreppet</a:t>
                      </a:r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333333"/>
                          </a:solidFill>
                          <a:latin typeface="Verdana"/>
                          <a:ea typeface="+mn-ea"/>
                          <a:cs typeface="+mn-cs"/>
                        </a:rPr>
                        <a:t>M</a:t>
                      </a:r>
                      <a:r>
                        <a:rPr lang="sv-SE" sz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enneskerettigheter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Riskexponering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Policy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Information &amp; </a:t>
                      </a:r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Utbildning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0817654"/>
              </p:ext>
            </p:extLst>
          </p:nvPr>
        </p:nvGraphicFramePr>
        <p:xfrm>
          <a:off x="4823075" y="1282213"/>
          <a:ext cx="4032000" cy="3785088"/>
        </p:xfrm>
        <a:graphic>
          <a:graphicData uri="http://schemas.openxmlformats.org/drawingml/2006/table">
            <a:tbl>
              <a:tblPr firstRow="1" bandRow="1"/>
              <a:tblGrid>
                <a:gridCol w="3565455"/>
                <a:gridCol w="466545"/>
              </a:tblGrid>
              <a:tr h="473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112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Riskanalys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39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Ledningssystem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46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Transparens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57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MR</a:t>
                      </a:r>
                      <a:r>
                        <a:rPr lang="en-GB" sz="12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Index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62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51"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Arbetet</a:t>
                      </a:r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med </a:t>
                      </a:r>
                      <a:r>
                        <a:rPr lang="en-US" sz="1200" b="0" kern="1200" dirty="0" smtClean="0">
                          <a:solidFill>
                            <a:srgbClr val="333333"/>
                          </a:solidFill>
                          <a:latin typeface="Verdana"/>
                          <a:ea typeface="+mn-ea"/>
                          <a:cs typeface="+mn-cs"/>
                        </a:rPr>
                        <a:t>M</a:t>
                      </a:r>
                      <a:r>
                        <a:rPr lang="sv-SE" sz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enneskerettigheter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67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Policy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4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8748" r="43590" b="2421"/>
          <a:stretch/>
        </p:blipFill>
        <p:spPr bwMode="auto">
          <a:xfrm>
            <a:off x="2389511" y="1814"/>
            <a:ext cx="6761746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Policy för att inte kränka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176496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Utarbetat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Beslut taget, men ej utarbetat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Policy för att inte kränka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55744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Policy har hänvisning till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FNs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Verdenserklæring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OECDs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riktlinjer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Global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Compacts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principer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FNs</a:t>
                      </a:r>
                      <a:r>
                        <a:rPr kumimoji="0" lang="en-US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Guiding Principles &amp; Voluntary Principles on Security and Human Rights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Innehåller ingen hänvisning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005080"/>
            <a:ext cx="86068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Andra exempel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ILO’s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riktlinjer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Etisk handel och certifierade råvaror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Miljöfrågor, ex Green House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Protocol</a:t>
            </a: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Allmänna etiska riktlinjer såsom mångfald, hälsa, antidiskriminering, antikorruption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Policy för att inte kränka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58269"/>
          <a:ext cx="8496741" cy="1777558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Policy har riktlinjer för fattigdomsbekämpning &amp; utveckling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Policy för att inte kränka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3" cy="4138512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9"/>
                <a:gridCol w="945761"/>
                <a:gridCol w="945761"/>
                <a:gridCol w="441689"/>
                <a:gridCol w="31192"/>
                <a:gridCol w="47288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Utarbetat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Beslut taget, men ej utarbetat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utarbetat policy: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hänvisning till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FNs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Verdenserklæring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OECDs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riktlinjer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Global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Compacts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principer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2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  <a:r>
                        <a:rPr kumimoji="0" lang="en-US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FNs</a:t>
                      </a:r>
                      <a:r>
                        <a:rPr kumimoji="0" lang="en-US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Guiding Principles &amp; Voluntary Principles on Security and Human Rights 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John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Ruggies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ramverk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Innehåller ingen hänvisning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utarbetat policy: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riktlinjer för fattigdomsbekämpning &amp; utveckling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Policy</a:t>
            </a:r>
          </a:p>
        </p:txBody>
      </p:sp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7683"/>
            <a:ext cx="8606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En summering av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Utarbetad policy ger 2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Hänvisning till någon av FN/OECD/Global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Compact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ger ytterligare 2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Riktlinjer för fattigdomsbekämpning ger ytterligare 1 poäng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Policy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166"/>
            <a:ext cx="849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Information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Utbildning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5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Kundkategori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1758066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Andel som vänder sig till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Detaljhandelskunder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Övriga privatkunder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Bedriftskunder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Information till detaljhandelskunder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2426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 &amp; detaljhandelskunder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Kunderna har informerats om policy via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Produkten, ex märkning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Broschyrer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Hemsidan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På annat vis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ej informerats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3800677"/>
            <a:ext cx="8606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Annat vis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Årsberättelse,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samfunnsrapport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, inköpsorder</a:t>
            </a:r>
          </a:p>
        </p:txBody>
      </p:sp>
      <p:sp>
        <p:nvSpPr>
          <p:cNvPr id="6" name="Text Box 288"/>
          <p:cNvSpPr txBox="1">
            <a:spLocks noChangeArrowheads="1"/>
          </p:cNvSpPr>
          <p:nvPr/>
        </p:nvSpPr>
        <p:spPr bwMode="auto">
          <a:xfrm>
            <a:off x="213300" y="5224902"/>
            <a:ext cx="8606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i="1" dirty="0" smtClean="0">
                <a:solidFill>
                  <a:srgbClr val="333333"/>
                </a:solidFill>
                <a:latin typeface="Verdana" pitchFamily="34" charset="0"/>
              </a:rPr>
              <a:t>Resultaten ej redovisade per bransch </a:t>
            </a:r>
            <a:r>
              <a:rPr lang="sv-SE" sz="1300" i="1" dirty="0" err="1" smtClean="0">
                <a:solidFill>
                  <a:srgbClr val="333333"/>
                </a:solidFill>
                <a:latin typeface="Verdana" pitchFamily="34" charset="0"/>
              </a:rPr>
              <a:t>pga</a:t>
            </a:r>
            <a:r>
              <a:rPr lang="sv-SE" sz="1300" i="1" dirty="0" smtClean="0">
                <a:solidFill>
                  <a:srgbClr val="333333"/>
                </a:solidFill>
                <a:latin typeface="Verdana" pitchFamily="34" charset="0"/>
              </a:rPr>
              <a:t> låga bastal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Genomförande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1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Information till övriga privatkunder &amp;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bedriftskunder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9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 &amp;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privat/bedriftskunder</a:t>
                      </a: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Kunder har fått direktadresserad information om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ja: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kunderna har informerats?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5229250"/>
            <a:ext cx="8606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i="1" dirty="0" smtClean="0">
                <a:solidFill>
                  <a:srgbClr val="333333"/>
                </a:solidFill>
                <a:latin typeface="Verdana" pitchFamily="34" charset="0"/>
              </a:rPr>
              <a:t>Andel kunder ej redovisad per bransch </a:t>
            </a:r>
            <a:r>
              <a:rPr lang="sv-SE" sz="1300" i="1" dirty="0" err="1" smtClean="0">
                <a:solidFill>
                  <a:srgbClr val="333333"/>
                </a:solidFill>
                <a:latin typeface="Verdana" pitchFamily="34" charset="0"/>
              </a:rPr>
              <a:t>pga</a:t>
            </a:r>
            <a:r>
              <a:rPr lang="sv-SE" sz="1300" i="1" dirty="0" smtClean="0">
                <a:solidFill>
                  <a:srgbClr val="333333"/>
                </a:solidFill>
                <a:latin typeface="Verdana" pitchFamily="34" charset="0"/>
              </a:rPr>
              <a:t> låga bastal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Information till övriga privatkunder &amp;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bedriftskunder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5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 &amp;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privat/bedriftskunder</a:t>
                      </a: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Kunder har fått direktadresserad information om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ja: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kunderna har informerats?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Leverantörskontrakt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9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Respekten för MR inskriven i leverantörskontrakt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ja: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leverantörskontrakten?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Leverantörskontrakt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5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Respekten för MR inskriven i leverantörskontrakt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ja: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leverantörskontrakten?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Information om MR-policy på annat sätt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4808"/>
            <a:ext cx="860685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Hemsidan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Årsrapporter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Möten, seminarier, föredrag och konferenser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I dialog och samtal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Certifiering/kvalificering 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Besök hos underleverantörer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Broschyrer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Via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code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of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conduct</a:t>
            </a: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Via media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Utbildning av personal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9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Utbildning i policy av företagets 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ja: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personalen har utbildats?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Utbildning av personal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  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5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 Om har policy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Utbildning i policy av företagets 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ja: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personalen har utbildats?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4808"/>
            <a:ext cx="86068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Ett medelvärde av poängen för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Information till kunder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Information i leverantörskontrakt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Utbildning av personal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Information till kunder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 detaljhandelskunder ges 2,5 poäng för information via produkten, 1,25 för broschyrer, 1,25 poäng för hemsidan. 1 poäng för ingen information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 övriga privatkunder &amp;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bedriftskunder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ges 5 poäng för direktadresserad information till alla, till ingen 1 poäng, för intervallen däremellan fördelas poängen jämnt 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Om bedriften vänder sig till både detaljhandels- och övriga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privat/bedriftskunder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beräknas ett medelvärde av de två grupperna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Information i leverantörskontrakt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5 poäng för information i alla kontrakt, för inga kontrakt 1 poäng, för intervallen däremellan fördelas poängen jämnt 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Utbildning av personal</a:t>
            </a:r>
          </a:p>
          <a:p>
            <a:pPr marL="177800" lvl="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5 poäng för utbildning till alla, för ingen 1 poäng, för intervallen däremellan fördelas poängen jämnt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 organisationer utan policy blir MR Index Information &amp; Utbildning 1,0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Information &amp; Utbildning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Information &amp; Utbildning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7755"/>
            <a:ext cx="849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Riskanalys</a:t>
            </a:r>
            <a:endParaRPr lang="en-US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6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23410" y="1267960"/>
          <a:ext cx="8461100" cy="4267200"/>
        </p:xfrm>
        <a:graphic>
          <a:graphicData uri="http://schemas.openxmlformats.org/drawingml/2006/table">
            <a:tbl>
              <a:tblPr/>
              <a:tblGrid>
                <a:gridCol w="1944270"/>
                <a:gridCol w="651683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Syfte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Att mäta i vilken utsträckning organisationer i Norge är exponerade för risken att kränka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menneskerettigheter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och hur väl rustade de är att möta risken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Målgrupp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Organisationer i Norge, exklusive finans, omsättning &gt; 3 000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MNOK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med: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verksamhet utanför Norden vid sidan av försäljning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och/eller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mer än 5 procent ansatta av icke-nordisk härkomst i Norge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sv-SE" sz="7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Internationella dotterbolag intervjuas endast om verksamheten i det norska bolaget.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Antal intervjuer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76 organisationer, varav 76 procent intervjuades 2011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Befattning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Företrädesvis ansvarig information/kommunikation, HR,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CSR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Även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CEO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, VP, CFO,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HSEQ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förekommer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Svarsfrekvens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 procent av de kontaktade organisationerna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Tidsperiod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Juli &amp; augusti 2013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Resultat i kursiv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Markerar bastal under 10</a:t>
                      </a:r>
                    </a:p>
                  </a:txBody>
                  <a:tcPr marL="14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Genomförande</a:t>
            </a:r>
            <a:endParaRPr kumimoji="0" lang="sv-SE" sz="2400" b="0" i="0" u="none" strike="noStrike" kern="1200" cap="none" spc="0" normalizeH="0" baseline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Riskanalys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9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kartlagt risken att organisationen kränker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menneskerettigheter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riskanalys: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Hur stor andel av verksamheten/länder där organisationen är aktiv?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941210"/>
            <a:ext cx="86068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Varför inte alla områden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Analys i speciellt sårbara områden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”Översiktlig genomgång gjord på allt, men djupgående för ca hälften”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Riskanalys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  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5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kartlagt risken att organisationen kränker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menneskerettigheter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riskanalys: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Hur stor andel av verksamheten/länder där organisationen är aktiv?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Säkerhetspersonal 1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4329937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Installationer i sårbara områden bevakas av säkerhetspersonal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Offentlig/statlig säkerhetspersonal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Inhyrd säkerhetspersonal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Egen säkerhetspersonal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Ingen säkerhetspersonal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Inga installationer i sårbara områden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säkerhetspersonal: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Screening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säkerhetspersonal: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riktlinjer för säkerhetspersonals agerande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Säkerhetspersonal 2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137689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säkerhetspersonal: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Informerat säkerhetspersonal om riktlinjer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Anställningskontrakt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Utbildning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Annat vis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ej informerats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säkerhetspersonal: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Konsekvenser om riktlinjer ej följs</a:t>
                      </a: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720832"/>
            <a:ext cx="8606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Information på annat vis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Säkerhetsdagar,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HSE-riktlinjer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, sköts av bevakningsföretaget, information till ledning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8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Exempel på konsekvenser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Varierar med förseelse: anmärkning, omplacering, uppsägning, bättre utbildning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Riskanalys</a:t>
            </a:r>
          </a:p>
        </p:txBody>
      </p:sp>
      <p:sp>
        <p:nvSpPr>
          <p:cNvPr id="6" name="Text Box 288"/>
          <p:cNvSpPr txBox="1">
            <a:spLocks noChangeArrowheads="1"/>
          </p:cNvSpPr>
          <p:nvPr/>
        </p:nvSpPr>
        <p:spPr bwMode="auto">
          <a:xfrm>
            <a:off x="213300" y="1174808"/>
            <a:ext cx="89307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Ett medelvärde av poängen för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Riskanalys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Säkerhetspersonal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 företag utan säkerhetspersonal i sårbara områden beräknas Index enbart utifrån ”riskanalys”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Riskanalys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All verksamhet/länder analyserats ger 5 poäng, ingen 1 poäng, för intervallen däremellan fördelas poängen jämnt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Säkerhetspersonal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Screening av säkerhetspersonal ger 1,25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Riktlinjer för säkerhetspersonalens agerande ger ytterligare 1,25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Säkerhetspersonalen har informerats om riktlinjer via anställningskontrakt/utbildning ger 1,25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Konsekvenser för säkerhetspersonalen om riktlinjer inte följs ger 1,25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i="1" dirty="0" smtClean="0">
                <a:solidFill>
                  <a:srgbClr val="333333"/>
                </a:solidFill>
                <a:latin typeface="Verdana" pitchFamily="34" charset="0"/>
              </a:rPr>
              <a:t>Frågor om säkerhetspersonal är nya 2013 varför jämförelser med 2011 bör tolkas med försiktighet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Riskanalys</a:t>
            </a:r>
          </a:p>
        </p:txBody>
      </p:sp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952837"/>
            <a:ext cx="8930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i="1" dirty="0" smtClean="0">
                <a:solidFill>
                  <a:srgbClr val="333333"/>
                </a:solidFill>
                <a:latin typeface="Verdana" pitchFamily="34" charset="0"/>
              </a:rPr>
              <a:t>MR Index 2013 vs 2011 bör tolkas med försiktighet, 2013 inkluderar nya frågor om säkerhetspersonal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7755"/>
            <a:ext cx="849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8748" r="43590" b="2421"/>
          <a:stretch/>
        </p:blipFill>
        <p:spPr bwMode="auto">
          <a:xfrm>
            <a:off x="2382254" y="-12700"/>
            <a:ext cx="6761746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Ledningssystem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7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Mätbara mål för arbetet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95368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Mätbara mål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mätbara mål: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Berörs personalens bonus av resultat avseende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menneskerettigheter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Nej, bonus berörs inte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Nej, har ej bonussystem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Mätbara mål för arbetet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 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95332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Mätbara mål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mätbara mål: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Berörs personalens bonus av resultat avseende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menneskerettigheter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Nej, bonus berörs inte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Nej, har ej bonussystem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Monitoreringssystem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för att inte kränka MR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55744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Monitorerings-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&amp; rapporteringssystem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skett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hendelser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senaste 2-3 åren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Ja, i egna bedriften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Ja, hos leverantörer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221110"/>
            <a:ext cx="8606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Om </a:t>
            </a:r>
            <a:r>
              <a:rPr lang="sv-SE" sz="1300" b="1" dirty="0" err="1" smtClean="0">
                <a:solidFill>
                  <a:srgbClr val="333333"/>
                </a:solidFill>
                <a:latin typeface="Verdana" pitchFamily="34" charset="0"/>
              </a:rPr>
              <a:t>hendelser</a:t>
            </a: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, konsekvenser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Avskedande, polisanmälan, byte av leverantörer, bistånd till leverantör och förbättringsplaner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”Strävar efter att utreda och lösa ärenden så långt som möjligt”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”Gjorde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code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of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conduct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, tydliggjorde de skandinaviska principerna”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Intervjuernas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sv-SE" sz="2400" b="0" i="0" u="none" strike="noStrike" kern="1200" cap="none" spc="0" normalizeH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fördelning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på bransch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0" cy="2755200"/>
        </p:xfrm>
        <a:graphic>
          <a:graphicData uri="http://schemas.openxmlformats.org/drawingml/2006/table">
            <a:tbl>
              <a:tblPr/>
              <a:tblGrid>
                <a:gridCol w="6883435"/>
                <a:gridCol w="1613305"/>
              </a:tblGrid>
              <a:tr h="774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Antal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Norska organisationer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Energi, olja &amp; gas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Shipping, offshore &amp; fiskeri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Konsum, handel &amp; tjänster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Industri,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on-shore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construction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&amp;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property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Internationella dotterbolag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288"/>
          <p:cNvSpPr txBox="1">
            <a:spLocks noChangeArrowheads="1"/>
          </p:cNvSpPr>
          <p:nvPr/>
        </p:nvSpPr>
        <p:spPr bwMode="auto">
          <a:xfrm>
            <a:off x="213300" y="4437140"/>
            <a:ext cx="8606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Vid tolkningen av resultaten nedbrutet på branscher bör det relativt låga bastalet för vissa beaktas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468679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Monitoreringssystem</a:t>
            </a:r>
            <a:r>
              <a:rPr lang="sv-SE" sz="10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för</a:t>
            </a:r>
            <a:r>
              <a:rPr lang="sv-SE" sz="10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att</a:t>
            </a:r>
            <a:r>
              <a:rPr lang="sv-SE" sz="10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inte</a:t>
            </a:r>
            <a:r>
              <a:rPr lang="sv-SE" sz="10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kränka</a:t>
            </a:r>
            <a:r>
              <a:rPr lang="sv-SE" sz="10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55708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Monitorerings-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&amp; rapporteringssystem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Har skett </a:t>
                      </a: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hendelser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senaste 2-3 åren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Ja, i egna bedriften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Ja, hos leverantörer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Övergripande ansvar för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168989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60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Övergripande ansvar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övergripande ansvar: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På vilken nivå?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 styrelsen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 ledningsgruppen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 både styrelse &amp; ledning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Annan nivå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608763"/>
            <a:ext cx="86068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Om annan nivå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CSR/egen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avdelning under ledningen/på huvudkontoret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Övergripande ansvar för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15144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Övergripande ansvar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övergripande ansvar: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På vilken nivå?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 styrelsen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 ledningsgruppen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I både styrelse &amp; ledning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Annan nivå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Operativt ansvar för MR hos affärsområdeschefer</a:t>
            </a:r>
          </a:p>
          <a:p>
            <a:pPr fontAlgn="auto">
              <a:spcAft>
                <a:spcPts val="0"/>
              </a:spcAft>
              <a:defRPr/>
            </a:pP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9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Operativt ansvar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operativt ansvar: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affärsområdes/verksamhetschefer?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Operativt ansvar för MR hos affärsområdeschefer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3495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Operativt ansvar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operativt ansvar: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Hur stor andel av affärsområdes/verksamhetschefer?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Tre fjärdedelar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Hälften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Mindre än en fjärdedel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4808"/>
            <a:ext cx="86068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Ett medelvärde av poängen för: 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Mätbara mål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Monitoreringssystem</a:t>
            </a: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Övergripande ansvar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Operativt ansvar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Mätbara mål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Mätbara mål för arbetet med MR ger 5 poäng, inga mål 1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err="1" smtClean="0">
                <a:solidFill>
                  <a:srgbClr val="333333"/>
                </a:solidFill>
                <a:latin typeface="Verdana" pitchFamily="34" charset="0"/>
              </a:rPr>
              <a:t>Monitoreringssystem</a:t>
            </a:r>
            <a:endParaRPr lang="sv-SE" sz="13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Ett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monitoreringssystem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för att inte kränka MR ger 5 poäng, inget system 1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Övergripande ansvar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Att organisationen utdelat övergripande ansvar för MR ger 2,5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Om ansvaret tilldelats styrelse eller ledning ges ytterligare 2,5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Operativt ansvar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Alla affärsområdeschefer har operativt ansvar för MR ger 5 poäng, inga 1 poäng, för intervallen däremellan fördelas poängen jämnt 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Ledningssystem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Ledningssystem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7755"/>
            <a:ext cx="849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Transparens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8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Redovisning av resultat avseende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94428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Redovisas i års/b</a:t>
                      </a:r>
                      <a:r>
                        <a:rPr kumimoji="0" lang="en-US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ærekraftsrapport</a:t>
                      </a: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redovisas: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Sker enligt standard såsom GRI?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Helt enligt standard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Delvis enligt standard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På annat sätt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redovisas: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Granskas redovisningen av oberoende part?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sv-SE" sz="13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Redovisning av resultat avseende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94392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Redovisas i års/b</a:t>
                      </a:r>
                      <a:r>
                        <a:rPr kumimoji="0" lang="en-US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ærekraftsrapport</a:t>
                      </a: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redovisas: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Sker enligt standard såsom GRI?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Helt enligt standard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Delvis enligt standard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På annat sätt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Om redovisas: 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Granskas redovisningen av oberoende part?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Vet ej/ej svar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sv-S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Begreppet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</a:t>
            </a:r>
            <a:r>
              <a:rPr lang="sv-SE" sz="2400" dirty="0" err="1" smtClean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enneskerettigheter</a:t>
            </a:r>
            <a:r>
              <a:rPr lang="sv-SE" sz="2400" dirty="0" smtClean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2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4808"/>
            <a:ext cx="860685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Ett medelvärde av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Redovisning av MR-resultat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Oberoende granskning av redovisning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Redovisning av MR-resultat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En redovisning av MR-resultat i års- eller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bærekraftsrapport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 ger 2,5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Redovisning helt enligt vedertagen standard ytterligare 2,5 eller delvis 1,25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Ingen redovisning 1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Oberoende granskning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Granskning av MR-redovisning av oberoende part ger 5 poäng, ingen granskning 1 poäng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Transparens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 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Transparens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9200"/>
            <a:ext cx="849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333333"/>
                </a:solidFill>
                <a:latin typeface="Verdana"/>
              </a:rPr>
              <a:t>MR</a:t>
            </a:r>
            <a:r>
              <a:rPr lang="en-US" sz="2400" dirty="0" smtClean="0">
                <a:solidFill>
                  <a:srgbClr val="333333"/>
                </a:solidFill>
                <a:latin typeface="Verdana"/>
              </a:rPr>
              <a:t> Index</a:t>
            </a:r>
            <a:endParaRPr lang="en-AU" sz="24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9142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/>
              <a:t>9</a:t>
            </a:r>
            <a:endParaRPr dirty="0"/>
          </a:p>
        </p:txBody>
      </p:sp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4808"/>
            <a:ext cx="86068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Ett medelvärde av Index för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Policy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Information &amp; Utbildning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Riskanalys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Ledningssystem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Transparens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839" y="1052670"/>
            <a:ext cx="8515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MR Index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0498"/>
            <a:ext cx="8515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 pitchFamily="34" charset="0"/>
                <a:ea typeface="+mj-ea"/>
                <a:cs typeface="+mj-cs"/>
              </a:rPr>
              <a:t>Riskexponering vs MR Index</a:t>
            </a:r>
            <a:endParaRPr lang="sv-SE" sz="2400" dirty="0" smtClean="0">
              <a:solidFill>
                <a:srgbClr val="7A227B"/>
              </a:solidFill>
              <a:latin typeface="Verdan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67400" y="1773395"/>
            <a:ext cx="327821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>
              <a:spcAft>
                <a:spcPct val="20000"/>
              </a:spcAft>
              <a:buClr>
                <a:srgbClr val="FF6600"/>
              </a:buClr>
              <a:buSzPct val="130000"/>
            </a:pPr>
            <a:r>
              <a:rPr lang="sv-SE" sz="13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Observation för 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respektive bransch</a:t>
            </a:r>
            <a:endParaRPr lang="sv-SE" sz="1300" dirty="0">
              <a:solidFill>
                <a:srgbClr val="333333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580170" y="2349657"/>
            <a:ext cx="216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sv-SE">
              <a:latin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67400" y="2243295"/>
            <a:ext cx="3276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>
              <a:buClr>
                <a:srgbClr val="FF6600"/>
              </a:buClr>
              <a:buSzPct val="130000"/>
            </a:pPr>
            <a:r>
              <a:rPr lang="sv-SE" sz="13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Medelvärde </a:t>
            </a: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för Alla</a:t>
            </a:r>
            <a:endParaRPr lang="sv-SE" sz="1300" dirty="0">
              <a:solidFill>
                <a:srgbClr val="333333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-409322" y="3173662"/>
            <a:ext cx="2425279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1300" b="1" dirty="0">
                <a:solidFill>
                  <a:srgbClr val="333333"/>
                </a:solidFill>
                <a:latin typeface="Verdana" pitchFamily="34" charset="0"/>
              </a:rPr>
              <a:t>Riskexponering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544684" y="5485291"/>
            <a:ext cx="139070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sz="1300" b="1" dirty="0">
                <a:solidFill>
                  <a:srgbClr val="333333"/>
                </a:solidFill>
                <a:latin typeface="Verdana" pitchFamily="34" charset="0"/>
              </a:rPr>
              <a:t>MR Index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5650070" y="1841657"/>
            <a:ext cx="76200" cy="762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latin typeface="Verdan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11450" y="980660"/>
            <a:ext cx="5746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dirty="0" err="1">
                <a:solidFill>
                  <a:srgbClr val="333333"/>
                </a:solidFill>
                <a:latin typeface="Verdana" pitchFamily="34" charset="0"/>
              </a:rPr>
              <a:t>Hög</a:t>
            </a:r>
            <a:endParaRPr lang="en-GB" sz="13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74470" y="5445280"/>
            <a:ext cx="5746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dirty="0" err="1">
                <a:solidFill>
                  <a:srgbClr val="333333"/>
                </a:solidFill>
                <a:latin typeface="Verdana" pitchFamily="34" charset="0"/>
              </a:rPr>
              <a:t>Hög</a:t>
            </a:r>
            <a:endParaRPr lang="en-GB" sz="13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24150" y="5186988"/>
            <a:ext cx="5746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dirty="0" err="1">
                <a:solidFill>
                  <a:srgbClr val="333333"/>
                </a:solidFill>
                <a:latin typeface="Verdana" pitchFamily="34" charset="0"/>
              </a:rPr>
              <a:t>Låg</a:t>
            </a:r>
            <a:endParaRPr lang="en-GB" sz="13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85605" y="5445280"/>
            <a:ext cx="5746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dirty="0" err="1">
                <a:solidFill>
                  <a:srgbClr val="333333"/>
                </a:solidFill>
                <a:latin typeface="Verdana" pitchFamily="34" charset="0"/>
              </a:rPr>
              <a:t>Låg</a:t>
            </a:r>
            <a:endParaRPr lang="en-GB" sz="13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423" y="1087840"/>
            <a:ext cx="43243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333333"/>
                </a:solidFill>
                <a:latin typeface="Verdana"/>
              </a:rPr>
              <a:t>Arbetet</a:t>
            </a:r>
            <a:r>
              <a:rPr lang="en-US" sz="2400" dirty="0" smtClean="0">
                <a:solidFill>
                  <a:srgbClr val="333333"/>
                </a:solidFill>
                <a:latin typeface="Verdana"/>
              </a:rPr>
              <a:t>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</a:rPr>
              <a:t>menneskerettigheter</a:t>
            </a:r>
            <a:endParaRPr lang="en-US" sz="2400" dirty="0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9142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/>
              <a:t>10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Upplevda problem i arbetet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667225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Svårighet att: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kontrollera ledet av underleverantörer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inhämta korrekt ´&amp; fullständig info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fånga upp när överträdelser sker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få anställda att leva upp till kravet  på mänskliga rättigheter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föra dialog med utländska myndigheter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Ser inga problem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293120"/>
            <a:ext cx="86068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Kommentarer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”Svårt att skapa god dialog, mycket politik, leverantörerna berättar vad de tror vi vill höra”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”Särskilt leverantörer till våra leverantörer är svårt, vi har inte resurser att kontrollera alla”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”Har 11 000 anställda, svårt att ha full kontroll över alla hela tiden”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”Vid inhyrning av arbetskraft från utländska leverantörer”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Upplevda problem i arbetet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48376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Svårighet att: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kontrollera ledet av underleverantörer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inhämta </a:t>
                      </a:r>
                      <a:r>
                        <a:rPr kumimoji="0" lang="sv-SE" sz="13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korrekt &amp; 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fullständig info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fånga upp när överträdelser sker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få anställda att leva upp till kravet  på mänskliga rättigheter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 föra dialog med utländska myndigheter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Ser inga problem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Begreppet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711393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Rätt till goda arbetsvillkor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Facklig frihet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våld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övervakning av politiska skäl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fattigdom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diskriminering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pga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kön, religion, sexuell läggning, etnisk grupp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Rätt till utveckling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Yttrandefrihet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4437140"/>
            <a:ext cx="8606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Andra associationsområden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Rätt till fria val/självbestämmande, utbildning, god hälsa, rättsäkerhet, allas lika värde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Stöd eller hjälp från Amnesty i arbetet med MR</a:t>
            </a: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150617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Utarbeta policy &amp; riktlinjer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Utbildning av anställda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Landinformation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Riskanalys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Nej/vet ej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3789050"/>
            <a:ext cx="860685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</a:pPr>
            <a:r>
              <a:rPr lang="sv-SE" sz="1300" b="1" dirty="0" smtClean="0">
                <a:solidFill>
                  <a:srgbClr val="333333"/>
                </a:solidFill>
                <a:latin typeface="Verdana" pitchFamily="34" charset="0"/>
              </a:rPr>
              <a:t>Annat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Vad vi skall vara uppmärksamma på när det gäller underleverantörer i andra länder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Hur upptäcka när överträdelser sker hos underleverantörer?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Vid specifika incidenter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 att kontrollera att riktlinjer och processer i koncernen följer global standard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Riskanalys för olika länder som kan tjäna som underlag för beslut om att gå in på nya marknader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Positiva effekter av arbetet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3876477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Förbättrad riskhantering och färre oönskade händelser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Förbättrad renommé, bedriften uppfattas mer trovärdig/ansvarstagande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Bedriften uppfattas mer attraktivt bland kunderna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Bedriften uppfattas mer attraktivt på arbetsmarknaden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Bedriften uppfattas mer attraktivt på finansmarknaden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Stärkt självkänsla hos de anställda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Konstaterade förbättringar av rättigheter hos samarbetspartners/leverantörer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Ser inga positiva effekter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Positiva effekter av arbetet med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 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742852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Förbättrad riskhantering och färre oönskade händelser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Förbättrad renommé, bedriften uppfattas som mer trovärdigt/ansvarstagande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Bedriften uppfattas mer attraktivt bland kunderna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Bedriften uppfattas mer attraktivt på arbetsmarknaden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Bedriften uppfattas mer attraktivt på finansmarknaden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Stärkt självkänsla hos de anställda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Konstaterade förbättringar av rättigheterna hos samarbetspartners/leverantörer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Annat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Ser inga positiva effekter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Finns det något i Ert arbete med MR som andra bedrifter kan lära av?</a:t>
            </a: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213300" y="1171290"/>
            <a:ext cx="86068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Krav på/certifiering av underleverantörer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Styra/följa upp underleverantörer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Ledningssystem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Mätbara indikatorer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Konsekvensanalyser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Förebygga problem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Antikorruption</a:t>
            </a: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Dilemmaträning</a:t>
            </a: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HR </a:t>
            </a:r>
            <a:r>
              <a:rPr lang="sv-SE" sz="1300" dirty="0" err="1" smtClean="0">
                <a:solidFill>
                  <a:srgbClr val="333333"/>
                </a:solidFill>
                <a:latin typeface="Verdana" pitchFamily="34" charset="0"/>
              </a:rPr>
              <a:t>policies</a:t>
            </a:r>
            <a:endParaRPr lang="sv-SE" sz="13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177800" indent="-177800">
              <a:spcBef>
                <a:spcPts val="30"/>
              </a:spcBef>
              <a:buClr>
                <a:srgbClr val="333333"/>
              </a:buClr>
              <a:buSzPct val="120000"/>
              <a:buFont typeface="Wingdings" pitchFamily="2" charset="2"/>
              <a:buChar char="§"/>
            </a:pPr>
            <a:r>
              <a:rPr lang="sv-SE" sz="1300" dirty="0" smtClean="0">
                <a:solidFill>
                  <a:srgbClr val="333333"/>
                </a:solidFill>
                <a:latin typeface="Verdana" pitchFamily="34" charset="0"/>
              </a:rPr>
              <a:t>Projekt med biståndsorganisationer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Betydelsen av att inte kränka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9321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Medelvärde, skala 1-5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Alla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Energi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Offshore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Fiskeri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Konsum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Industri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Intl</a:t>
                      </a: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dotter-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bolag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Bedömning av bedriften av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Kunder &amp; potentiella kunder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Potentiella medarbetare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Kapitalmarknaden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Betydelsen av att inte kränka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 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</a:rPr>
              <a:t> </a:t>
            </a:r>
            <a:endParaRPr lang="sv-SE" sz="2400" dirty="0" smtClean="0">
              <a:solidFill>
                <a:srgbClr val="333333"/>
              </a:solidFill>
              <a:latin typeface="Verdana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358960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Medelvärde, skala 1-5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Bedömning av bedriften av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Kunder &amp; potentiella kunder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Potentiella medarbetare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Kapitalmarknaden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" y="1"/>
            <a:ext cx="9145617" cy="1057754"/>
          </a:xfrm>
          <a:prstGeom prst="rect">
            <a:avLst/>
          </a:prstGeom>
        </p:spPr>
        <p:txBody>
          <a:bodyPr vert="horz" lIns="277200" tIns="241200" rIns="277200" bIns="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Begreppet </a:t>
            </a:r>
            <a:r>
              <a:rPr lang="sv-SE" sz="2400" dirty="0" err="1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menneskerettigheter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 </a:t>
            </a:r>
            <a:r>
              <a:rPr lang="sv-SE" sz="2400" dirty="0" smtClean="0">
                <a:solidFill>
                  <a:srgbClr val="737373"/>
                </a:solidFill>
                <a:latin typeface="Verdana"/>
              </a:rPr>
              <a:t>2013 vs 2011</a:t>
            </a:r>
            <a:r>
              <a:rPr lang="sv-SE" sz="2400" dirty="0" smtClean="0">
                <a:solidFill>
                  <a:srgbClr val="333333"/>
                </a:solidFill>
                <a:latin typeface="Verdana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5" name="Group 217"/>
          <p:cNvGraphicFramePr>
            <a:graphicFrameLocks noGrp="1"/>
          </p:cNvGraphicFramePr>
          <p:nvPr/>
        </p:nvGraphicFramePr>
        <p:xfrm>
          <a:off x="323410" y="1260912"/>
          <a:ext cx="8496741" cy="2551788"/>
        </p:xfrm>
        <a:graphic>
          <a:graphicData uri="http://schemas.openxmlformats.org/drawingml/2006/table">
            <a:tbl>
              <a:tblPr/>
              <a:tblGrid>
                <a:gridCol w="3384470"/>
                <a:gridCol w="432060"/>
                <a:gridCol w="1051258"/>
                <a:gridCol w="945761"/>
                <a:gridCol w="945761"/>
                <a:gridCol w="945761"/>
                <a:gridCol w="791670"/>
              </a:tblGrid>
              <a:tr h="77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180001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73"/>
                    </a:solidFill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13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Rätt till goda arbetsvillkor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Facklig frihet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våld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övervakning av politiska skäl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fattigdom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Frihet från diskriminering </a:t>
                      </a:r>
                      <a:r>
                        <a:rPr kumimoji="0" lang="sv-SE" sz="13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pga</a:t>
                      </a: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kön, religion, sexuell läggning, etnisk grupp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Rätt till utveckling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Yttrandefrihet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3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ndrewA\Desktop\Email ATT\RGB_MASTER_A0_squ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" y="1790700"/>
            <a:ext cx="5073651" cy="1638299"/>
          </a:xfrm>
          <a:prstGeom prst="rect">
            <a:avLst/>
          </a:prstGeom>
        </p:spPr>
        <p:txBody>
          <a:bodyPr vert="horz" lIns="277200" tIns="180000" rIns="27720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Riskexponering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2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3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25090</TotalTime>
  <Words>4505</Words>
  <Application>Microsoft Office PowerPoint</Application>
  <PresentationFormat>Bildspel på skärmen (4:3)</PresentationFormat>
  <Paragraphs>2393</Paragraphs>
  <Slides>75</Slides>
  <Notes>75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75</vt:i4>
      </vt:variant>
    </vt:vector>
  </HeadingPairs>
  <TitlesOfParts>
    <vt:vector size="76" baseType="lpstr">
      <vt:lpstr>1_Default Design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  <vt:lpstr>Bild 37</vt:lpstr>
      <vt:lpstr>Bild 38</vt:lpstr>
      <vt:lpstr>Bild 39</vt:lpstr>
      <vt:lpstr>Bild 40</vt:lpstr>
      <vt:lpstr>Bild 41</vt:lpstr>
      <vt:lpstr>Bild 42</vt:lpstr>
      <vt:lpstr>Bild 43</vt:lpstr>
      <vt:lpstr>Bild 44</vt:lpstr>
      <vt:lpstr>Bild 45</vt:lpstr>
      <vt:lpstr>Bild 46</vt:lpstr>
      <vt:lpstr>Bild 47</vt:lpstr>
      <vt:lpstr>Bild 48</vt:lpstr>
      <vt:lpstr>Bild 49</vt:lpstr>
      <vt:lpstr>Bild 50</vt:lpstr>
      <vt:lpstr>Bild 51</vt:lpstr>
      <vt:lpstr>Bild 52</vt:lpstr>
      <vt:lpstr>Bild 53</vt:lpstr>
      <vt:lpstr>Bild 54</vt:lpstr>
      <vt:lpstr>Bild 55</vt:lpstr>
      <vt:lpstr>Bild 56</vt:lpstr>
      <vt:lpstr>Bild 57</vt:lpstr>
      <vt:lpstr>Bild 58</vt:lpstr>
      <vt:lpstr>Bild 59</vt:lpstr>
      <vt:lpstr>Bild 60</vt:lpstr>
      <vt:lpstr>Bild 61</vt:lpstr>
      <vt:lpstr>Bild 62</vt:lpstr>
      <vt:lpstr>Bild 63</vt:lpstr>
      <vt:lpstr>Bild 64</vt:lpstr>
      <vt:lpstr>Bild 65</vt:lpstr>
      <vt:lpstr>Bild 66</vt:lpstr>
      <vt:lpstr>Bild 67</vt:lpstr>
      <vt:lpstr>Bild 68</vt:lpstr>
      <vt:lpstr>Bild 69</vt:lpstr>
      <vt:lpstr>Bild 70</vt:lpstr>
      <vt:lpstr>Bild 71</vt:lpstr>
      <vt:lpstr>Bild 72</vt:lpstr>
      <vt:lpstr>Bild 73</vt:lpstr>
      <vt:lpstr>Bild 74</vt:lpstr>
      <vt:lpstr>Bild 75</vt:lpstr>
    </vt:vector>
  </TitlesOfParts>
  <Company>Prospera Research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TNS SIFO Prospera</dc:title>
  <dc:creator>TNS SIFO Prospera</dc:creator>
  <cp:lastModifiedBy>Portugal, Gonzalo (TSSTK)</cp:lastModifiedBy>
  <cp:revision>2936</cp:revision>
  <dcterms:created xsi:type="dcterms:W3CDTF">2001-08-21T12:13:01Z</dcterms:created>
  <dcterms:modified xsi:type="dcterms:W3CDTF">2013-09-25T11:13:16Z</dcterms:modified>
</cp:coreProperties>
</file>