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85" r:id="rId2"/>
    <p:sldId id="268" r:id="rId3"/>
    <p:sldId id="269" r:id="rId4"/>
    <p:sldId id="288" r:id="rId5"/>
    <p:sldId id="275" r:id="rId6"/>
    <p:sldId id="279" r:id="rId7"/>
    <p:sldId id="278" r:id="rId8"/>
    <p:sldId id="312" r:id="rId9"/>
    <p:sldId id="299" r:id="rId10"/>
    <p:sldId id="300" r:id="rId11"/>
    <p:sldId id="314" r:id="rId12"/>
    <p:sldId id="316" r:id="rId13"/>
    <p:sldId id="293" r:id="rId14"/>
    <p:sldId id="307" r:id="rId15"/>
    <p:sldId id="291" r:id="rId16"/>
    <p:sldId id="306" r:id="rId17"/>
    <p:sldId id="289" r:id="rId18"/>
    <p:sldId id="303" r:id="rId19"/>
    <p:sldId id="290" r:id="rId20"/>
    <p:sldId id="304" r:id="rId21"/>
    <p:sldId id="292" r:id="rId22"/>
    <p:sldId id="305" r:id="rId23"/>
    <p:sldId id="281" r:id="rId24"/>
    <p:sldId id="277" r:id="rId25"/>
    <p:sldId id="311" r:id="rId26"/>
  </p:sldIdLst>
  <p:sldSz cx="9144000" cy="6858000" type="screen4x3"/>
  <p:notesSz cx="9926638" cy="6797675"/>
  <p:defaultTextStyle>
    <a:defPPr>
      <a:defRPr lang="en-US"/>
    </a:defPPr>
    <a:lvl1pPr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1pPr>
    <a:lvl2pPr marL="4572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2pPr>
    <a:lvl3pPr marL="9144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3pPr>
    <a:lvl4pPr marL="13716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4pPr>
    <a:lvl5pPr marL="18288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5pPr>
    <a:lvl6pPr marL="2286000" algn="l" defTabSz="914400" rtl="0" eaLnBrk="1" latinLnBrk="0" hangingPunct="1">
      <a:defRPr sz="2400" kern="1200">
        <a:solidFill>
          <a:schemeClr val="tx1"/>
        </a:solidFill>
        <a:latin typeface="Lucida Grande" pitchFamily="-128" charset="0"/>
        <a:ea typeface="Geneva" pitchFamily="-128" charset="-128"/>
        <a:cs typeface="+mn-cs"/>
      </a:defRPr>
    </a:lvl6pPr>
    <a:lvl7pPr marL="2743200" algn="l" defTabSz="914400" rtl="0" eaLnBrk="1" latinLnBrk="0" hangingPunct="1">
      <a:defRPr sz="2400" kern="1200">
        <a:solidFill>
          <a:schemeClr val="tx1"/>
        </a:solidFill>
        <a:latin typeface="Lucida Grande" pitchFamily="-128" charset="0"/>
        <a:ea typeface="Geneva" pitchFamily="-128" charset="-128"/>
        <a:cs typeface="+mn-cs"/>
      </a:defRPr>
    </a:lvl7pPr>
    <a:lvl8pPr marL="3200400" algn="l" defTabSz="914400" rtl="0" eaLnBrk="1" latinLnBrk="0" hangingPunct="1">
      <a:defRPr sz="2400" kern="1200">
        <a:solidFill>
          <a:schemeClr val="tx1"/>
        </a:solidFill>
        <a:latin typeface="Lucida Grande" pitchFamily="-128" charset="0"/>
        <a:ea typeface="Geneva" pitchFamily="-128" charset="-128"/>
        <a:cs typeface="+mn-cs"/>
      </a:defRPr>
    </a:lvl8pPr>
    <a:lvl9pPr marL="3657600" algn="l" defTabSz="914400" rtl="0" eaLnBrk="1" latinLnBrk="0" hangingPunct="1">
      <a:defRPr sz="2400" kern="1200">
        <a:solidFill>
          <a:schemeClr val="tx1"/>
        </a:solidFill>
        <a:latin typeface="Lucida Grande" pitchFamily="-128" charset="0"/>
        <a:ea typeface="Geneva" pitchFamily="-1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69" autoAdjust="0"/>
    <p:restoredTop sz="80151" autoAdjust="0"/>
  </p:normalViewPr>
  <p:slideViewPr>
    <p:cSldViewPr>
      <p:cViewPr varScale="1">
        <p:scale>
          <a:sx n="51" d="100"/>
          <a:sy n="5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1674" y="-90"/>
      </p:cViewPr>
      <p:guideLst>
        <p:guide orient="horz" pos="2141"/>
        <p:guide pos="3126"/>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9884"/>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5622803" y="1"/>
            <a:ext cx="4301543" cy="339884"/>
          </a:xfrm>
          <a:prstGeom prst="rect">
            <a:avLst/>
          </a:prstGeom>
        </p:spPr>
        <p:txBody>
          <a:bodyPr vert="horz" lIns="91440" tIns="45720" rIns="91440" bIns="45720" rtlCol="0"/>
          <a:lstStyle>
            <a:lvl1pPr algn="r">
              <a:defRPr sz="1200"/>
            </a:lvl1pPr>
          </a:lstStyle>
          <a:p>
            <a:fld id="{E076F39B-6FE9-4E96-BB9C-5BD65FA92710}" type="datetimeFigureOut">
              <a:rPr lang="nb-NO" smtClean="0"/>
              <a:t>22.09.2014</a:t>
            </a:fld>
            <a:endParaRPr lang="nb-NO"/>
          </a:p>
        </p:txBody>
      </p:sp>
      <p:sp>
        <p:nvSpPr>
          <p:cNvPr id="4" name="Footer Placeholder 3"/>
          <p:cNvSpPr>
            <a:spLocks noGrp="1"/>
          </p:cNvSpPr>
          <p:nvPr>
            <p:ph type="ftr" sz="quarter" idx="2"/>
          </p:nvPr>
        </p:nvSpPr>
        <p:spPr>
          <a:xfrm>
            <a:off x="1" y="6456612"/>
            <a:ext cx="4301543" cy="339884"/>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5622803" y="6456612"/>
            <a:ext cx="4301543" cy="339884"/>
          </a:xfrm>
          <a:prstGeom prst="rect">
            <a:avLst/>
          </a:prstGeom>
        </p:spPr>
        <p:txBody>
          <a:bodyPr vert="horz" lIns="91440" tIns="45720" rIns="91440" bIns="45720" rtlCol="0" anchor="b"/>
          <a:lstStyle>
            <a:lvl1pPr algn="r">
              <a:defRPr sz="1200"/>
            </a:lvl1pPr>
          </a:lstStyle>
          <a:p>
            <a:fld id="{F8691424-6091-42F5-B08F-8E52971C0C9D}" type="slidenum">
              <a:rPr lang="nb-NO" smtClean="0"/>
              <a:t>‹#›</a:t>
            </a:fld>
            <a:endParaRPr lang="nb-NO"/>
          </a:p>
        </p:txBody>
      </p:sp>
    </p:spTree>
    <p:extLst>
      <p:ext uri="{BB962C8B-B14F-4D97-AF65-F5344CB8AC3E}">
        <p14:creationId xmlns:p14="http://schemas.microsoft.com/office/powerpoint/2010/main" val="2901763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9884"/>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5622803" y="1"/>
            <a:ext cx="4301543" cy="339884"/>
          </a:xfrm>
          <a:prstGeom prst="rect">
            <a:avLst/>
          </a:prstGeom>
        </p:spPr>
        <p:txBody>
          <a:bodyPr vert="horz" lIns="91440" tIns="45720" rIns="91440" bIns="45720" rtlCol="0"/>
          <a:lstStyle>
            <a:lvl1pPr algn="r">
              <a:defRPr sz="1200"/>
            </a:lvl1pPr>
          </a:lstStyle>
          <a:p>
            <a:fld id="{B66D044A-0749-4372-BFE5-8126283E29D7}" type="datetimeFigureOut">
              <a:rPr lang="nb-NO" smtClean="0"/>
              <a:t>22.09.2014</a:t>
            </a:fld>
            <a:endParaRPr lang="nb-NO"/>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6" name="Footer Placeholder 5"/>
          <p:cNvSpPr>
            <a:spLocks noGrp="1"/>
          </p:cNvSpPr>
          <p:nvPr>
            <p:ph type="ftr" sz="quarter" idx="4"/>
          </p:nvPr>
        </p:nvSpPr>
        <p:spPr>
          <a:xfrm>
            <a:off x="1" y="6456612"/>
            <a:ext cx="4301543" cy="339884"/>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5622803" y="6456612"/>
            <a:ext cx="4301543" cy="339884"/>
          </a:xfrm>
          <a:prstGeom prst="rect">
            <a:avLst/>
          </a:prstGeom>
        </p:spPr>
        <p:txBody>
          <a:bodyPr vert="horz" lIns="91440" tIns="45720" rIns="91440" bIns="45720" rtlCol="0" anchor="b"/>
          <a:lstStyle>
            <a:lvl1pPr algn="r">
              <a:defRPr sz="1200"/>
            </a:lvl1pPr>
          </a:lstStyle>
          <a:p>
            <a:fld id="{B4031DD3-4684-44D5-954D-6E1B39B3FEBD}" type="slidenum">
              <a:rPr lang="nb-NO" smtClean="0"/>
              <a:t>‹#›</a:t>
            </a:fld>
            <a:endParaRPr lang="nb-NO"/>
          </a:p>
        </p:txBody>
      </p:sp>
    </p:spTree>
    <p:extLst>
      <p:ext uri="{BB962C8B-B14F-4D97-AF65-F5344CB8AC3E}">
        <p14:creationId xmlns:p14="http://schemas.microsoft.com/office/powerpoint/2010/main" val="21144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Link til TV-aksjonsfilm om Ali </a:t>
            </a:r>
            <a:r>
              <a:rPr lang="nb-NO" dirty="0" err="1" smtClean="0"/>
              <a:t>Saki</a:t>
            </a:r>
            <a:r>
              <a:rPr lang="nb-NO" dirty="0" smtClean="0"/>
              <a:t>. (Klikk i bilde i lysbildemodus så åpnes den automatisk) Forutsetter tilknytting</a:t>
            </a:r>
            <a:r>
              <a:rPr lang="nb-NO" baseline="0" dirty="0" smtClean="0"/>
              <a:t> til internett.</a:t>
            </a:r>
            <a:endParaRPr lang="nb-NO" dirty="0" smtClean="0"/>
          </a:p>
          <a:p>
            <a:r>
              <a:rPr lang="nb-NO" dirty="0" smtClean="0"/>
              <a:t>(Link til: http://tv.nrk.no/serie/tv-aksjonen/mdsp15000212/21-10-2012#del=1&amp;t=1h37m46s)</a:t>
            </a:r>
          </a:p>
          <a:p>
            <a:endParaRPr lang="nb-NO" dirty="0" smtClean="0"/>
          </a:p>
          <a:p>
            <a:r>
              <a:rPr lang="nb-NO" dirty="0" smtClean="0"/>
              <a:t>Ali </a:t>
            </a:r>
            <a:r>
              <a:rPr lang="nb-NO" dirty="0" err="1" smtClean="0"/>
              <a:t>Saki</a:t>
            </a:r>
            <a:r>
              <a:rPr lang="nb-NO" dirty="0" smtClean="0"/>
              <a:t> var fengslet i Iran under Khomeini og ble hardt torturert. Han ble</a:t>
            </a:r>
            <a:r>
              <a:rPr lang="nb-NO" baseline="0" dirty="0" smtClean="0"/>
              <a:t> løslatt etter flere år etter at Amnesty hadde jobbet for hans sak. Han og familien hans fikk til slutt asyl i Norge. Han har gjennomgått flere operasjoner og trenger stadig fysioterapi på grunn av de fysiske skadene han ble påført under tortur.</a:t>
            </a:r>
          </a:p>
          <a:p>
            <a:endParaRPr lang="nb-NO" dirty="0" smtClean="0"/>
          </a:p>
          <a:p>
            <a:r>
              <a:rPr lang="nb-NO" dirty="0" smtClean="0"/>
              <a:t>Les mer om Ali </a:t>
            </a:r>
            <a:r>
              <a:rPr lang="nb-NO" dirty="0" err="1" smtClean="0"/>
              <a:t>Sakis</a:t>
            </a:r>
            <a:r>
              <a:rPr lang="nb-NO" dirty="0" smtClean="0"/>
              <a:t> historie her: http://www.amnesty.no/aktuelt/flere-nyheter/tv-aksjonen-overlevde-tortur-i-iran</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2</a:t>
            </a:fld>
            <a:endParaRPr lang="nb-NO"/>
          </a:p>
        </p:txBody>
      </p:sp>
    </p:spTree>
    <p:extLst>
      <p:ext uri="{BB962C8B-B14F-4D97-AF65-F5344CB8AC3E}">
        <p14:creationId xmlns:p14="http://schemas.microsoft.com/office/powerpoint/2010/main" val="293770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SLUTTPLAKAT</a:t>
            </a:r>
          </a:p>
          <a:p>
            <a:r>
              <a:rPr lang="nb-NO" dirty="0" smtClean="0"/>
              <a:t>Personer</a:t>
            </a:r>
            <a:r>
              <a:rPr lang="nb-NO" baseline="0" dirty="0" smtClean="0"/>
              <a:t> som vil bli aktive i kampen mot tortur kan f.eks. oppsøke Amnestys kampanjesider, www.amnesty.no/stopptortur, eller bli </a:t>
            </a:r>
            <a:r>
              <a:rPr lang="nb-NO" baseline="0" dirty="0" err="1" smtClean="0"/>
              <a:t>sms</a:t>
            </a:r>
            <a:r>
              <a:rPr lang="nb-NO" baseline="0" dirty="0" smtClean="0"/>
              <a:t>-aktivist ved å sende kodeordet &lt;AMNESTY&gt; til 2160 (en </a:t>
            </a:r>
            <a:r>
              <a:rPr lang="nb-NO" baseline="0" dirty="0" err="1" smtClean="0"/>
              <a:t>sms</a:t>
            </a:r>
            <a:r>
              <a:rPr lang="nb-NO" baseline="0" dirty="0" smtClean="0"/>
              <a:t>-aksjon koster 10 kroner, maks. 3 aksjoner per måned).</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11</a:t>
            </a:fld>
            <a:endParaRPr lang="nb-NO"/>
          </a:p>
        </p:txBody>
      </p:sp>
    </p:spTree>
    <p:extLst>
      <p:ext uri="{BB962C8B-B14F-4D97-AF65-F5344CB8AC3E}">
        <p14:creationId xmlns:p14="http://schemas.microsoft.com/office/powerpoint/2010/main" val="211014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For mer informasjon om Filippinene se bakgrunnsmateriale til kampanjen.</a:t>
            </a:r>
          </a:p>
        </p:txBody>
      </p:sp>
      <p:sp>
        <p:nvSpPr>
          <p:cNvPr id="4" name="Slide Number Placeholder 3"/>
          <p:cNvSpPr>
            <a:spLocks noGrp="1"/>
          </p:cNvSpPr>
          <p:nvPr>
            <p:ph type="sldNum" sz="quarter" idx="10"/>
          </p:nvPr>
        </p:nvSpPr>
        <p:spPr/>
        <p:txBody>
          <a:bodyPr/>
          <a:lstStyle/>
          <a:p>
            <a:fld id="{B4031DD3-4684-44D5-954D-6E1B39B3FEBD}" type="slidenum">
              <a:rPr lang="nb-NO" smtClean="0"/>
              <a:t>13</a:t>
            </a:fld>
            <a:endParaRPr lang="nb-NO"/>
          </a:p>
        </p:txBody>
      </p:sp>
    </p:spTree>
    <p:extLst>
      <p:ext uri="{BB962C8B-B14F-4D97-AF65-F5344CB8AC3E}">
        <p14:creationId xmlns:p14="http://schemas.microsoft.com/office/powerpoint/2010/main" val="360052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Se mer om </a:t>
            </a:r>
            <a:r>
              <a:rPr lang="nb-NO" baseline="0" dirty="0" err="1" smtClean="0"/>
              <a:t>Alfreda</a:t>
            </a:r>
            <a:r>
              <a:rPr lang="nb-NO" baseline="0" dirty="0" smtClean="0"/>
              <a:t> </a:t>
            </a:r>
            <a:r>
              <a:rPr lang="nb-NO" baseline="0" dirty="0" err="1" smtClean="0"/>
              <a:t>Disbarros</a:t>
            </a:r>
            <a:r>
              <a:rPr lang="nb-NO" baseline="0" dirty="0" smtClean="0"/>
              <a:t> sak i bakgrunnsmateriale til kampanjen.</a:t>
            </a:r>
          </a:p>
          <a:p>
            <a:r>
              <a:rPr lang="nb-NO" baseline="0" dirty="0" smtClean="0"/>
              <a:t>Appellsaken for henne ligger her: http://www.amnesty.no/aksjon/disbarro</a:t>
            </a:r>
            <a:endParaRPr lang="nb-NO" dirty="0" smtClean="0"/>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14</a:t>
            </a:fld>
            <a:endParaRPr lang="nb-NO"/>
          </a:p>
        </p:txBody>
      </p:sp>
    </p:spTree>
    <p:extLst>
      <p:ext uri="{BB962C8B-B14F-4D97-AF65-F5344CB8AC3E}">
        <p14:creationId xmlns:p14="http://schemas.microsoft.com/office/powerpoint/2010/main" val="346316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For mer informasjon om Marokko se bakgrunnsmateriale til kampanjen.</a:t>
            </a:r>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15</a:t>
            </a:fld>
            <a:endParaRPr lang="nb-NO"/>
          </a:p>
        </p:txBody>
      </p:sp>
    </p:spTree>
    <p:extLst>
      <p:ext uri="{BB962C8B-B14F-4D97-AF65-F5344CB8AC3E}">
        <p14:creationId xmlns:p14="http://schemas.microsoft.com/office/powerpoint/2010/main" val="375882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Se mer om Ali </a:t>
            </a:r>
            <a:r>
              <a:rPr lang="nb-NO" baseline="0" dirty="0" err="1" smtClean="0"/>
              <a:t>Aarass</a:t>
            </a:r>
            <a:r>
              <a:rPr lang="nb-NO" baseline="0" dirty="0" smtClean="0"/>
              <a:t> sak i bakgrunnsmateriale til kampanjen.</a:t>
            </a:r>
          </a:p>
          <a:p>
            <a:r>
              <a:rPr lang="nb-NO" baseline="0" dirty="0" smtClean="0"/>
              <a:t>Appellsaken for ham ligger her: http://www.amnesty.no/aksjon/aarrass</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16</a:t>
            </a:fld>
            <a:endParaRPr lang="nb-NO"/>
          </a:p>
        </p:txBody>
      </p:sp>
    </p:spTree>
    <p:extLst>
      <p:ext uri="{BB962C8B-B14F-4D97-AF65-F5344CB8AC3E}">
        <p14:creationId xmlns:p14="http://schemas.microsoft.com/office/powerpoint/2010/main" val="223750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For mer informasjon om Mexico se bakgrunnsmateriale til kampanjen.</a:t>
            </a:r>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17</a:t>
            </a:fld>
            <a:endParaRPr lang="nb-NO"/>
          </a:p>
        </p:txBody>
      </p:sp>
    </p:spTree>
    <p:extLst>
      <p:ext uri="{BB962C8B-B14F-4D97-AF65-F5344CB8AC3E}">
        <p14:creationId xmlns:p14="http://schemas.microsoft.com/office/powerpoint/2010/main" val="142451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Les mer om Claudia Medinas sak i bakgrunnsmateriale til kampanjen.</a:t>
            </a:r>
          </a:p>
          <a:p>
            <a:r>
              <a:rPr lang="nb-NO" baseline="0" dirty="0" smtClean="0"/>
              <a:t>Appellsaken for henne ligger her: http://www.amnesty.no/aksjon/claudia</a:t>
            </a:r>
            <a:endParaRPr lang="nb-NO" dirty="0" smtClean="0"/>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18</a:t>
            </a:fld>
            <a:endParaRPr lang="nb-NO"/>
          </a:p>
        </p:txBody>
      </p:sp>
    </p:spTree>
    <p:extLst>
      <p:ext uri="{BB962C8B-B14F-4D97-AF65-F5344CB8AC3E}">
        <p14:creationId xmlns:p14="http://schemas.microsoft.com/office/powerpoint/2010/main" val="296125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For mer informasjon om Nigeria se bakgrunnsmateriale til kampanjen.</a:t>
            </a:r>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19</a:t>
            </a:fld>
            <a:endParaRPr lang="nb-NO"/>
          </a:p>
        </p:txBody>
      </p:sp>
    </p:spTree>
    <p:extLst>
      <p:ext uri="{BB962C8B-B14F-4D97-AF65-F5344CB8AC3E}">
        <p14:creationId xmlns:p14="http://schemas.microsoft.com/office/powerpoint/2010/main" val="387952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Se mer om Moses </a:t>
            </a:r>
            <a:r>
              <a:rPr lang="nb-NO" baseline="0" dirty="0" err="1" smtClean="0"/>
              <a:t>Akatugbas</a:t>
            </a:r>
            <a:r>
              <a:rPr lang="nb-NO" baseline="0" dirty="0" smtClean="0"/>
              <a:t> sak i bakgrunnsmateriale til kampanjen.</a:t>
            </a:r>
          </a:p>
          <a:p>
            <a:r>
              <a:rPr lang="nb-NO" baseline="0" dirty="0" smtClean="0"/>
              <a:t>Appellsaken for ham ligger her: http://www.amnesty.no/aksjon/moses</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20</a:t>
            </a:fld>
            <a:endParaRPr lang="nb-NO"/>
          </a:p>
        </p:txBody>
      </p:sp>
    </p:spTree>
    <p:extLst>
      <p:ext uri="{BB962C8B-B14F-4D97-AF65-F5344CB8AC3E}">
        <p14:creationId xmlns:p14="http://schemas.microsoft.com/office/powerpoint/2010/main" val="110078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For mer informasjon om Usbekistan se bakgrunnsmateriale til kampanjen.</a:t>
            </a:r>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21</a:t>
            </a:fld>
            <a:endParaRPr lang="nb-NO"/>
          </a:p>
        </p:txBody>
      </p:sp>
    </p:spTree>
    <p:extLst>
      <p:ext uri="{BB962C8B-B14F-4D97-AF65-F5344CB8AC3E}">
        <p14:creationId xmlns:p14="http://schemas.microsoft.com/office/powerpoint/2010/main" val="287968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dirty="0" smtClean="0">
                <a:latin typeface="Times New Roman" panose="02020603050405020304" pitchFamily="18" charset="0"/>
                <a:cs typeface="Times New Roman" panose="02020603050405020304" pitchFamily="18" charset="0"/>
              </a:rPr>
              <a:t>Presentasjon:</a:t>
            </a:r>
          </a:p>
          <a:p>
            <a:pPr marL="171450" indent="-171450">
              <a:buFont typeface="Arial" panose="020B0604020202020204" pitchFamily="34" charset="0"/>
              <a:buChar char="•"/>
            </a:pPr>
            <a:r>
              <a:rPr lang="nb-NO" dirty="0" smtClean="0">
                <a:latin typeface="Times New Roman" panose="02020603050405020304" pitchFamily="18" charset="0"/>
                <a:cs typeface="Times New Roman" panose="02020603050405020304" pitchFamily="18" charset="0"/>
              </a:rPr>
              <a:t> La deltakerne først selv prøve å identifisere de sentrale elementene</a:t>
            </a:r>
            <a:r>
              <a:rPr lang="nb-NO" baseline="0" dirty="0" smtClean="0">
                <a:latin typeface="Times New Roman" panose="02020603050405020304" pitchFamily="18" charset="0"/>
                <a:cs typeface="Times New Roman" panose="02020603050405020304" pitchFamily="18" charset="0"/>
              </a:rPr>
              <a:t> i torturbegrepet (brainstorming).</a:t>
            </a:r>
          </a:p>
          <a:p>
            <a:pPr marL="0" indent="0">
              <a:buFont typeface="Arial" panose="020B0604020202020204" pitchFamily="34" charset="0"/>
              <a:buNone/>
            </a:pPr>
            <a:r>
              <a:rPr lang="nb-NO" baseline="0" dirty="0" smtClean="0">
                <a:latin typeface="Times New Roman" panose="02020603050405020304" pitchFamily="18" charset="0"/>
                <a:cs typeface="Times New Roman" panose="02020603050405020304" pitchFamily="18" charset="0"/>
              </a:rPr>
              <a:t>Innhold:</a:t>
            </a:r>
            <a:endParaRPr lang="nb-NO"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nb-NO" dirty="0" smtClean="0">
                <a:latin typeface="Times New Roman" panose="02020603050405020304" pitchFamily="18" charset="0"/>
                <a:cs typeface="Times New Roman" panose="02020603050405020304" pitchFamily="18" charset="0"/>
              </a:rPr>
              <a:t>Torturbegrepet</a:t>
            </a:r>
            <a:r>
              <a:rPr lang="nb-NO" baseline="0" dirty="0" smtClean="0">
                <a:latin typeface="Times New Roman" panose="02020603050405020304" pitchFamily="18" charset="0"/>
                <a:cs typeface="Times New Roman" panose="02020603050405020304" pitchFamily="18" charset="0"/>
              </a:rPr>
              <a:t> i internasjonal rett beskriver en handling der staten er innblandet (enten direkte, gjennom samtykke eller unnfallenhet) og som har et bestemt formål.</a:t>
            </a:r>
            <a:endParaRPr lang="nb-NO"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nb-NO" dirty="0" smtClean="0">
                <a:latin typeface="Times New Roman" panose="02020603050405020304" pitchFamily="18" charset="0"/>
                <a:cs typeface="Times New Roman" panose="02020603050405020304" pitchFamily="18" charset="0"/>
              </a:rPr>
              <a:t>I tillegg til CAT er</a:t>
            </a:r>
            <a:r>
              <a:rPr lang="nb-NO" baseline="0" dirty="0" smtClean="0">
                <a:latin typeface="Times New Roman" panose="02020603050405020304" pitchFamily="18" charset="0"/>
                <a:cs typeface="Times New Roman" panose="02020603050405020304" pitchFamily="18" charset="0"/>
              </a:rPr>
              <a:t> f</a:t>
            </a:r>
            <a:r>
              <a:rPr lang="nb-NO" dirty="0" smtClean="0">
                <a:latin typeface="Times New Roman" panose="02020603050405020304" pitchFamily="18" charset="0"/>
                <a:cs typeface="Times New Roman" panose="02020603050405020304" pitchFamily="18" charset="0"/>
              </a:rPr>
              <a:t>orbudet mot tortur også nedfelt i Verdenserklæringen,</a:t>
            </a:r>
            <a:r>
              <a:rPr lang="nb-NO" baseline="0" dirty="0" smtClean="0">
                <a:latin typeface="Times New Roman" panose="02020603050405020304" pitchFamily="18" charset="0"/>
                <a:cs typeface="Times New Roman" panose="02020603050405020304" pitchFamily="18" charset="0"/>
              </a:rPr>
              <a:t> i flere andre FN-konvensjoner som </a:t>
            </a:r>
            <a:r>
              <a:rPr lang="nb-NO" dirty="0" smtClean="0">
                <a:latin typeface="Times New Roman" panose="02020603050405020304" pitchFamily="18" charset="0"/>
                <a:cs typeface="Times New Roman" panose="02020603050405020304" pitchFamily="18" charset="0"/>
              </a:rPr>
              <a:t>SPR, Barnekonvensjonen, Kvinnekonvensjonen, og i EMK</a:t>
            </a:r>
            <a:r>
              <a:rPr lang="nb-NO" baseline="0" dirty="0" smtClean="0">
                <a:latin typeface="Times New Roman" panose="02020603050405020304" pitchFamily="18" charset="0"/>
                <a:cs typeface="Times New Roman" panose="02020603050405020304" pitchFamily="18" charset="0"/>
              </a:rPr>
              <a:t> og andre regionale </a:t>
            </a:r>
            <a:r>
              <a:rPr lang="nb-NO" baseline="0" dirty="0" err="1" smtClean="0">
                <a:latin typeface="Times New Roman" panose="02020603050405020304" pitchFamily="18" charset="0"/>
                <a:cs typeface="Times New Roman" panose="02020603050405020304" pitchFamily="18" charset="0"/>
              </a:rPr>
              <a:t>mr</a:t>
            </a:r>
            <a:r>
              <a:rPr lang="nb-NO" baseline="0" dirty="0" smtClean="0">
                <a:latin typeface="Times New Roman" panose="02020603050405020304" pitchFamily="18" charset="0"/>
                <a:cs typeface="Times New Roman" panose="02020603050405020304" pitchFamily="18" charset="0"/>
              </a:rPr>
              <a:t>-instrumenter. Den er også del av internasjonal humanitær rett gjennom </a:t>
            </a:r>
            <a:r>
              <a:rPr lang="nb-NO" baseline="0" dirty="0" err="1" smtClean="0">
                <a:latin typeface="Times New Roman" panose="02020603050405020304" pitchFamily="18" charset="0"/>
                <a:cs typeface="Times New Roman" panose="02020603050405020304" pitchFamily="18" charset="0"/>
              </a:rPr>
              <a:t>Genévekonvensjonene</a:t>
            </a:r>
            <a:r>
              <a:rPr lang="nb-NO" baseline="0"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nb-NO" dirty="0" smtClean="0">
                <a:latin typeface="Times New Roman" panose="02020603050405020304" pitchFamily="18" charset="0"/>
                <a:cs typeface="Times New Roman" panose="02020603050405020304" pitchFamily="18" charset="0"/>
              </a:rPr>
              <a:t>Forbudet</a:t>
            </a:r>
            <a:r>
              <a:rPr lang="nb-NO" baseline="0" dirty="0" smtClean="0">
                <a:latin typeface="Times New Roman" panose="02020603050405020304" pitchFamily="18" charset="0"/>
                <a:cs typeface="Times New Roman" panose="02020603050405020304" pitchFamily="18" charset="0"/>
              </a:rPr>
              <a:t> mot tortur er en av få </a:t>
            </a:r>
            <a:r>
              <a:rPr lang="nb-NO" baseline="0" dirty="0" err="1" smtClean="0">
                <a:latin typeface="Times New Roman" panose="02020603050405020304" pitchFamily="18" charset="0"/>
                <a:cs typeface="Times New Roman" panose="02020603050405020304" pitchFamily="18" charset="0"/>
              </a:rPr>
              <a:t>mr</a:t>
            </a:r>
            <a:r>
              <a:rPr lang="nb-NO" baseline="0" dirty="0" smtClean="0">
                <a:latin typeface="Times New Roman" panose="02020603050405020304" pitchFamily="18" charset="0"/>
                <a:cs typeface="Times New Roman" panose="02020603050405020304" pitchFamily="18" charset="0"/>
              </a:rPr>
              <a:t>-bestemmelser som det aldri kan gjøres unntak fra (i følge SPR art. 4 og CAT), ikke en gang i situasjoner «der nasjonens liv står på spill». Men «lovlig straff» (f.eks. dødsstraff) vil som regel ikke defineres som tortur. Det var nødvendig å gjøre dette unntaket for å få flertallet av FN-landene med på det. FNs torturkomité har imidlertid uttalt at f.eks. amputasjoner, piskinger eller andre ekstreme fysiske avstraffelser faller under forbudet.</a:t>
            </a:r>
          </a:p>
          <a:p>
            <a:pPr marL="171450" indent="-171450">
              <a:buFont typeface="Arial" panose="020B0604020202020204" pitchFamily="34" charset="0"/>
              <a:buChar char="•"/>
            </a:pPr>
            <a:r>
              <a:rPr lang="nb-NO" baseline="0" dirty="0" smtClean="0">
                <a:latin typeface="Times New Roman" panose="02020603050405020304" pitchFamily="18" charset="0"/>
                <a:cs typeface="Times New Roman" panose="02020603050405020304" pitchFamily="18" charset="0"/>
              </a:rPr>
              <a:t>Legg merke til at det er ikke nødvendig at det er en statlig aktør som utfører tortur, det holder med statlig medvirkning eller samtykke. For eksempel vil det å utlevere eller </a:t>
            </a:r>
            <a:r>
              <a:rPr lang="nb-NO" baseline="0" dirty="0" err="1" smtClean="0">
                <a:latin typeface="Times New Roman" panose="02020603050405020304" pitchFamily="18" charset="0"/>
                <a:cs typeface="Times New Roman" panose="02020603050405020304" pitchFamily="18" charset="0"/>
              </a:rPr>
              <a:t>tvangsreturnere</a:t>
            </a:r>
            <a:r>
              <a:rPr lang="nb-NO" baseline="0" dirty="0" smtClean="0">
                <a:latin typeface="Times New Roman" panose="02020603050405020304" pitchFamily="18" charset="0"/>
                <a:cs typeface="Times New Roman" panose="02020603050405020304" pitchFamily="18" charset="0"/>
              </a:rPr>
              <a:t> en person til et land der han/hun risikerer tortur også bryte med torturforbudet (se saken til Ali </a:t>
            </a:r>
            <a:r>
              <a:rPr lang="nb-NO" baseline="0" dirty="0" err="1" smtClean="0">
                <a:latin typeface="Times New Roman" panose="02020603050405020304" pitchFamily="18" charset="0"/>
                <a:cs typeface="Times New Roman" panose="02020603050405020304" pitchFamily="18" charset="0"/>
              </a:rPr>
              <a:t>Aarass</a:t>
            </a:r>
            <a:r>
              <a:rPr lang="nb-NO" baseline="0" dirty="0" smtClean="0">
                <a:latin typeface="Times New Roman" panose="02020603050405020304" pitchFamily="18" charset="0"/>
                <a:cs typeface="Times New Roman" panose="02020603050405020304" pitchFamily="18" charset="0"/>
              </a:rPr>
              <a:t> som ble utlevert av til Mexico). Også manglende tiltak for å beskytte mennesker mot familievold eller seksualisert vold kan være brudd på torturforbudet, selv om selve overgrepene utføres av privatpersoner.</a:t>
            </a:r>
          </a:p>
          <a:p>
            <a:pPr marL="171450" indent="-171450">
              <a:buFont typeface="Arial" panose="020B0604020202020204" pitchFamily="34" charset="0"/>
              <a:buChar char="•"/>
            </a:pPr>
            <a:r>
              <a:rPr lang="nb-NO" baseline="0" dirty="0" smtClean="0">
                <a:latin typeface="Times New Roman" panose="02020603050405020304" pitchFamily="18" charset="0"/>
                <a:cs typeface="Times New Roman" panose="02020603050405020304" pitchFamily="18" charset="0"/>
              </a:rPr>
              <a:t>Ikke bare tortur, men også annen mishandling («grusom, umenneskelig eller nedverdigende behandling eller straff») omfattes av forbudet. Forskjellen mellom de to er at «mishandling» kan innebære noe mindre alvorlig smerte eller lidelse og forutsetter heller ikke at den påføres for å oppnå et mål. (F.eks. vil grusomme fengselsbetingelser ofte falle under «mishandling», men de kan også være tortur hvis de brukes bevisst mot enkelte fanger for å knekke dem e.l.)</a:t>
            </a:r>
          </a:p>
          <a:p>
            <a:endParaRPr lang="nb-N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031DD3-4684-44D5-954D-6E1B39B3FEBD}" type="slidenum">
              <a:rPr lang="nb-NO" smtClean="0"/>
              <a:t>3</a:t>
            </a:fld>
            <a:endParaRPr lang="nb-NO"/>
          </a:p>
        </p:txBody>
      </p:sp>
    </p:spTree>
    <p:extLst>
      <p:ext uri="{BB962C8B-B14F-4D97-AF65-F5344CB8AC3E}">
        <p14:creationId xmlns:p14="http://schemas.microsoft.com/office/powerpoint/2010/main" val="313749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Se mer om </a:t>
            </a:r>
            <a:r>
              <a:rPr lang="nb-NO" dirty="0" err="1" smtClean="0"/>
              <a:t>Dilorom</a:t>
            </a:r>
            <a:r>
              <a:rPr lang="nb-NO" dirty="0" smtClean="0"/>
              <a:t> </a:t>
            </a:r>
            <a:r>
              <a:rPr lang="nb-NO" dirty="0" err="1" smtClean="0"/>
              <a:t>Abdukadirovas</a:t>
            </a:r>
            <a:r>
              <a:rPr lang="nb-NO" dirty="0" smtClean="0"/>
              <a:t> </a:t>
            </a:r>
            <a:r>
              <a:rPr lang="nb-NO" baseline="0" dirty="0" smtClean="0"/>
              <a:t>sak i bakgrunnsmateriale til kampanjen.</a:t>
            </a:r>
          </a:p>
          <a:p>
            <a:r>
              <a:rPr lang="nb-NO" baseline="0" dirty="0" smtClean="0"/>
              <a:t>Appellsaken for henne ligger her: http://www.amnesty.no/aksjon/dilorom</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22</a:t>
            </a:fld>
            <a:endParaRPr lang="nb-NO"/>
          </a:p>
        </p:txBody>
      </p:sp>
    </p:spTree>
    <p:extLst>
      <p:ext uri="{BB962C8B-B14F-4D97-AF65-F5344CB8AC3E}">
        <p14:creationId xmlns:p14="http://schemas.microsoft.com/office/powerpoint/2010/main" val="253773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FNs torturkonvensjon</a:t>
            </a:r>
            <a:r>
              <a:rPr lang="nb-NO" baseline="0" dirty="0" smtClean="0"/>
              <a:t> (CAT) var en direkte konsekvens av Amnestys andre kampanje mot tortur i året 1984.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Den er «anerkjent», altså ratifisert, av mer enn tre fjerdedeler av FNs medlemsland. (For en oversikt over hvem som har ratifisert den se her: https://treaties.un.org/Pages/ViewDetails.aspx?src=TREATY&amp;mtdsg_no=IV-9&amp;chapter=4&amp;lang=en)</a:t>
            </a:r>
            <a:endParaRPr lang="nb-NO"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Konvensjonen definerer tortur og inneholder en rekke bestemmelser om hvordan</a:t>
            </a:r>
            <a:r>
              <a:rPr lang="nb-NO" baseline="0" dirty="0" smtClean="0"/>
              <a:t> tortur skal forhindres og hvilke konsekvenser det skal ha hvis den skjer.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Staten bryter også torturforbudet hvis den </a:t>
            </a:r>
            <a:r>
              <a:rPr lang="nb-NO" baseline="0" dirty="0" smtClean="0"/>
              <a:t>aktivt bidrar til tortur, f.eks. gjennom å </a:t>
            </a:r>
            <a:r>
              <a:rPr lang="nb-NO" baseline="0" dirty="0" err="1" smtClean="0"/>
              <a:t>tvangsreturnere</a:t>
            </a:r>
            <a:r>
              <a:rPr lang="nb-NO" baseline="0" dirty="0" smtClean="0"/>
              <a:t> noen til tortur i et annet land, eller ikke å gjøre nok for å forhindre overgrep fra tredje parter (f.eks. forhindre voldtekt). </a:t>
            </a:r>
            <a:endParaRPr lang="nb-NO" dirty="0" smtClean="0"/>
          </a:p>
          <a:p>
            <a:pPr marL="171450" indent="-171450">
              <a:buFont typeface="Arial" panose="020B0604020202020204" pitchFamily="34" charset="0"/>
              <a:buChar char="•"/>
            </a:pPr>
            <a:r>
              <a:rPr lang="nb-NO" dirty="0" smtClean="0"/>
              <a:t>CAT </a:t>
            </a:r>
            <a:r>
              <a:rPr lang="nb-NO" baseline="0" dirty="0" smtClean="0"/>
              <a:t>krever at tortur må gjøres straffbart under nasjonal lov. </a:t>
            </a:r>
            <a:r>
              <a:rPr lang="nb-NO" dirty="0" smtClean="0"/>
              <a:t>I Norge</a:t>
            </a:r>
            <a:r>
              <a:rPr lang="nb-NO" baseline="0" dirty="0" smtClean="0"/>
              <a:t> er forbudet nedfelt i straffelovens § 117a. Med denne bestemmelsen er CAT også inkorporert i norsk lov.</a:t>
            </a:r>
          </a:p>
          <a:p>
            <a:pPr marL="171450" indent="-171450">
              <a:buFont typeface="Arial" panose="020B0604020202020204" pitchFamily="34" charset="0"/>
              <a:buChar char="•"/>
            </a:pPr>
            <a:r>
              <a:rPr lang="nb-NO" baseline="0" dirty="0" smtClean="0"/>
              <a:t>CAT definerer tortur som en internasjonal forbrytelse. Dvs. at personer kan og skal straffeforfølges for tortur av og i tredje land. (Da f.eks. George W. Bush skulle reise til Sveits for å promovere boken sin, la Amnesty sammen med den Internasjonale juristkommisjonen frem en juridisk utredning som viste at sveitsiske myndigheter var forpliktet til å arrestere ham og sikte ham for tortur. Bush kansellerte reisen sin. Da han senere reiste til </a:t>
            </a:r>
            <a:r>
              <a:rPr lang="nb-NO" baseline="0" dirty="0" err="1" smtClean="0"/>
              <a:t>Kanada</a:t>
            </a:r>
            <a:r>
              <a:rPr lang="nb-NO" baseline="0" dirty="0" smtClean="0"/>
              <a:t>, gjorde han det først etter garantier fra den kanadiske regjeringen om at han ikke ville arresteres.)</a:t>
            </a:r>
          </a:p>
          <a:p>
            <a:pPr marL="171450" indent="-171450">
              <a:buFont typeface="Arial" panose="020B0604020202020204" pitchFamily="34" charset="0"/>
              <a:buChar char="•"/>
            </a:pPr>
            <a:r>
              <a:rPr lang="nb-NO" baseline="0" dirty="0" smtClean="0"/>
              <a:t>Alle land som har sluttet seg til CAT er forpliktet til å rapportere regelmessig til FNs torturkomité om hvordan de overholder konvensjonen. Noen land har ratifisert CAT med forbehold om at torturkomiteen ikke har rett til å overvåke dem, f.eks. Kina. USA har ratifisert med forbehold om at de bare anerkjenner CATs definisjon av tortur så vidt den er i tråd med definisjonen av tortur eller «grusom eller uvanlig straff» etter den amerikanske grunnloven. (Mao. er det amerikansk høyesterett, ikke FNs torturkomité, som vil ha fortolkningsrett av konvensjonen innenfor det amerikanske rettssystemet.)</a:t>
            </a:r>
          </a:p>
          <a:p>
            <a:pPr marL="171450" indent="-171450">
              <a:buFont typeface="Arial" panose="020B0604020202020204" pitchFamily="34" charset="0"/>
              <a:buChar char="•"/>
            </a:pP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4</a:t>
            </a:fld>
            <a:endParaRPr lang="nb-NO"/>
          </a:p>
        </p:txBody>
      </p:sp>
    </p:spTree>
    <p:extLst>
      <p:ext uri="{BB962C8B-B14F-4D97-AF65-F5344CB8AC3E}">
        <p14:creationId xmlns:p14="http://schemas.microsoft.com/office/powerpoint/2010/main" val="324665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Amnestys</a:t>
            </a:r>
            <a:r>
              <a:rPr lang="nb-NO" baseline="0" dirty="0" smtClean="0"/>
              <a:t> hasteaksjoner som mobiliserer et globalt nettverk til appeller er spesielt godt egnet for å stoppe tortur. I løpet av bare noen dager blir en person som er arrestert eller «forsvunnet», og som myndighetene som anholder ham/henne tror ingen vet eller bryr seg om, til en internasjonal kjendis. (Alene i Norge samler Amnesty gjennom sine </a:t>
            </a:r>
            <a:r>
              <a:rPr lang="nb-NO" baseline="0" dirty="0" err="1" smtClean="0"/>
              <a:t>sms</a:t>
            </a:r>
            <a:r>
              <a:rPr lang="nb-NO" baseline="0" dirty="0" smtClean="0"/>
              <a:t>-aksjoner gjerne mellom titusen og femtentusen underskrifter i løpet av to til tre døgn.) Disse hasteaksjoner (på engelsk «</a:t>
            </a:r>
            <a:r>
              <a:rPr lang="nb-NO" baseline="0" dirty="0" err="1" smtClean="0"/>
              <a:t>Urgent</a:t>
            </a:r>
            <a:r>
              <a:rPr lang="nb-NO" baseline="0" dirty="0" smtClean="0"/>
              <a:t> </a:t>
            </a:r>
            <a:r>
              <a:rPr lang="nb-NO" baseline="0" dirty="0" err="1" smtClean="0"/>
              <a:t>Actions</a:t>
            </a:r>
            <a:r>
              <a:rPr lang="nb-NO" baseline="0" dirty="0" smtClean="0"/>
              <a:t>») ble utviklet av Amnesty i 1970-tallet som et aksjonsverktøy mot tortur.</a:t>
            </a:r>
          </a:p>
          <a:p>
            <a:pPr marL="171450" indent="-171450">
              <a:buFont typeface="Arial" panose="020B0604020202020204" pitchFamily="34" charset="0"/>
              <a:buChar char="•"/>
            </a:pPr>
            <a:r>
              <a:rPr lang="nb-NO" baseline="0" dirty="0" smtClean="0"/>
              <a:t>Tortur er alltid illegal og foregår i all hovedsak i det skjulte. (Bortsett fra fysiske avstraffelsesmetoder som pisking eller amputasjoner.) Få andre </a:t>
            </a:r>
            <a:r>
              <a:rPr lang="nb-NO" baseline="0" dirty="0" err="1" smtClean="0"/>
              <a:t>mr</a:t>
            </a:r>
            <a:r>
              <a:rPr lang="nb-NO" baseline="0" dirty="0" smtClean="0"/>
              <a:t>-brudd er så pinlige for en stat. Derfor er Amnestys arbeid med å avsløre tortur et viktig virkemiddel for å forhindre den.</a:t>
            </a:r>
          </a:p>
          <a:p>
            <a:pPr marL="171450" indent="-171450">
              <a:buFont typeface="Arial" panose="020B0604020202020204" pitchFamily="34" charset="0"/>
              <a:buChar char="•"/>
            </a:pPr>
            <a:r>
              <a:rPr lang="nb-NO" baseline="0" dirty="0" smtClean="0"/>
              <a:t>Amnesty kritiserer ikke bare hva myndighetene gjør galt, men legger også frem konkrete forslag til hvordan lov og praksis i et land bør forbedres for å hindre tortur. I tillegg er Amnesty svært aktiv i internasjonale organisasjoner som FN, Europarådet eller Den afrikanske union for å videreutvikle beskyttelsesmekanismer og styrke internasjonale overvåkningsorganer.</a:t>
            </a:r>
          </a:p>
          <a:p>
            <a:pPr marL="171450" indent="-171450">
              <a:buFont typeface="Arial" panose="020B0604020202020204" pitchFamily="34" charset="0"/>
              <a:buChar char="•"/>
            </a:pPr>
            <a:r>
              <a:rPr lang="nb-NO" baseline="0" dirty="0" smtClean="0"/>
              <a:t>Straffeforfølgelse av de som har begått, beordret eller tillatt tortur er et viktig middel for å forebygge den fordi</a:t>
            </a:r>
          </a:p>
          <a:p>
            <a:pPr marL="628650" lvl="1" indent="-171450">
              <a:buFont typeface="Arial" panose="020B0604020202020204" pitchFamily="34" charset="0"/>
              <a:buChar char="•"/>
            </a:pPr>
            <a:r>
              <a:rPr lang="nb-NO" baseline="0" dirty="0" smtClean="0"/>
              <a:t>det er en viktig forutsetning for tortur at de som utfører den føler de ikke er ansvarlige (bare utfører ordre) eller at det de gjør er nødvendig i statens tjeneste; strafferettslig ansvarliggjøring bryter denne automatismen og tvinger </a:t>
            </a:r>
            <a:r>
              <a:rPr lang="nb-NO" baseline="0" dirty="0" err="1" smtClean="0"/>
              <a:t>potentielle</a:t>
            </a:r>
            <a:r>
              <a:rPr lang="nb-NO" baseline="0" dirty="0" smtClean="0"/>
              <a:t> torturister til å ta en bevisst avgjørelse om de virkelig vil begå denne handlingen;</a:t>
            </a:r>
          </a:p>
          <a:p>
            <a:pPr marL="628650" lvl="1" indent="-171450">
              <a:buFont typeface="Arial" panose="020B0604020202020204" pitchFamily="34" charset="0"/>
              <a:buChar char="•"/>
            </a:pPr>
            <a:r>
              <a:rPr lang="nb-NO" baseline="0" dirty="0" smtClean="0"/>
              <a:t>myndighetene helt til topps og hele rettssystemet må tydeliggjøre at tortur er en forbrytelse som aldri kan unnskyldes og aldri vil bli tolerert;</a:t>
            </a:r>
          </a:p>
          <a:p>
            <a:pPr marL="628650" lvl="1" indent="-171450">
              <a:buFont typeface="Arial" panose="020B0604020202020204" pitchFamily="34" charset="0"/>
              <a:buChar char="•"/>
            </a:pPr>
            <a:r>
              <a:rPr lang="nb-NO" baseline="0" dirty="0" smtClean="0"/>
              <a:t>det er svært viktig for rehabiliteringen av torturoverlevere at samfunnet bekrefter overfor dem at det de har vært utsatt for rett og slett var en forbrytelse, og at det ikke var de selv som har gjort noe galt.</a:t>
            </a:r>
          </a:p>
          <a:p>
            <a:pPr marL="171450" indent="-171450">
              <a:buFont typeface="Arial" panose="020B0604020202020204" pitchFamily="34" charset="0"/>
              <a:buChar char="•"/>
            </a:pPr>
            <a:r>
              <a:rPr lang="nb-NO" baseline="0" dirty="0" smtClean="0"/>
              <a:t>Krav om oppreisning og rehabilitering er en del av bestemmelsene mot tortur i internasjonal rett;</a:t>
            </a:r>
          </a:p>
          <a:p>
            <a:pPr marL="171450" indent="-171450">
              <a:buFont typeface="Arial" panose="020B0604020202020204" pitchFamily="34" charset="0"/>
              <a:buChar char="•"/>
            </a:pPr>
            <a:r>
              <a:rPr lang="nb-NO" baseline="0" dirty="0" smtClean="0"/>
              <a:t>Amnestys arbeid har vært helt sentral i å tydeliggjøre at torturforbudet også innebærer et absolutt forbud mot å utlevere eller </a:t>
            </a:r>
            <a:r>
              <a:rPr lang="nb-NO" baseline="0" dirty="0" err="1" smtClean="0"/>
              <a:t>tvangsreturnere</a:t>
            </a:r>
            <a:r>
              <a:rPr lang="nb-NO" baseline="0" dirty="0" smtClean="0"/>
              <a:t> mennesker til et land der de risikerer tortur; Amnesty har også gjennomført hasteaksjoner mot Norge i denne sammenheng.</a:t>
            </a:r>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5</a:t>
            </a:fld>
            <a:endParaRPr lang="nb-NO"/>
          </a:p>
        </p:txBody>
      </p:sp>
    </p:spTree>
    <p:extLst>
      <p:ext uri="{BB962C8B-B14F-4D97-AF65-F5344CB8AC3E}">
        <p14:creationId xmlns:p14="http://schemas.microsoft.com/office/powerpoint/2010/main" val="320969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Både historisk og i dag er den</a:t>
            </a:r>
            <a:r>
              <a:rPr lang="nb-NO" baseline="0" dirty="0" smtClean="0"/>
              <a:t> med avstand viktigste årsaken for tortur å tvinge noen til en bestemt handling, f.eks. å presse frem en tilståelse. Det er også der tortur er mest «effektiv». Tortur er derimot lite nyttig som virkemiddel for å få pålitelig informasjon, særlig under tidspress. (Den såkalte «</a:t>
            </a:r>
            <a:r>
              <a:rPr lang="nb-NO" baseline="0" dirty="0" err="1" smtClean="0"/>
              <a:t>ticking</a:t>
            </a:r>
            <a:r>
              <a:rPr lang="nb-NO" baseline="0" dirty="0" smtClean="0"/>
              <a:t> bomb dilemma» kan være en morsom filosofisk øvelse, men den er helt urealistisk.)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Mange</a:t>
            </a:r>
            <a:r>
              <a:rPr lang="nb-NO" baseline="0" dirty="0" smtClean="0"/>
              <a:t> stater reagerer på sikkerhetstrusler (alt fra opprør og terrorisme til eskalerende kriminalitet) gjennom utvidete fullmakter for sikkerhetsapparatet, ofte sammen med redusert kontroll og ansvarliggjøring, fordi man vil at sikkerhetsstyrkene våger å være tøffe. Men slike tiltak forverrer som regel bare situasjonen, fordi volden eskalerer og befolkningens tillit til staten svikter.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Tortur er ikke alltid et resultat av ondskap eller manglende moral. Frykt, høy stress eller avmaktsfølelse, kombinert med manglende utdanning og dårlige retningslinjer, kan også forårsake overgrep.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Den typiske torturisten er ikke en sadist men en tilsynelatende vanlig tjenestemann som av én eller annen grunn har lært seg å ignorere den naturlige motviljen mot å påføre et annet menneske lidelse. Autoritet, det at en annen tar ansvar for handlingen, er et vesentlig element i det, likeså som fiendebilder som gjør det mulig å avhumanisere offeret. (Sitat fra en tidligere chilensk torturist som ble spurt hvordan han kunne se mennesker i ansiktet å torturere dem: «Vi torturerte aldri mennesker. Vi bare torturerte ‘kommunister’, og de hadde ikke noe ansikt.») Men det ville vært feil, eller i det minste svært omstridt, å påstå at hver av oss kunne bli til en torturist.</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6</a:t>
            </a:fld>
            <a:endParaRPr lang="nb-NO"/>
          </a:p>
        </p:txBody>
      </p:sp>
    </p:spTree>
    <p:extLst>
      <p:ext uri="{BB962C8B-B14F-4D97-AF65-F5344CB8AC3E}">
        <p14:creationId xmlns:p14="http://schemas.microsoft.com/office/powerpoint/2010/main" val="307889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dirty="0" smtClean="0"/>
              <a:t>Merknad: </a:t>
            </a:r>
            <a:r>
              <a:rPr lang="nb-NO" dirty="0" smtClean="0"/>
              <a:t>Denne sliden kan også kuttes ut og informasjonen gis verbalt et annet sted under foredraget. (F.eks. i sammenheng med CAT der</a:t>
            </a:r>
            <a:r>
              <a:rPr lang="nb-NO" baseline="0" dirty="0" smtClean="0"/>
              <a:t> mye av dette også er forankret.)</a:t>
            </a:r>
            <a:endParaRPr lang="nb-NO" dirty="0" smtClean="0"/>
          </a:p>
          <a:p>
            <a:pPr marL="0" indent="0">
              <a:buFont typeface="Arial" panose="020B0604020202020204" pitchFamily="34" charset="0"/>
              <a:buNone/>
            </a:pPr>
            <a:endParaRPr lang="nb-NO" dirty="0" smtClean="0"/>
          </a:p>
          <a:p>
            <a:pPr marL="171450" indent="-171450">
              <a:buFont typeface="Arial" panose="020B0604020202020204" pitchFamily="34" charset="0"/>
              <a:buChar char="•"/>
            </a:pPr>
            <a:r>
              <a:rPr lang="nb-NO" dirty="0" smtClean="0"/>
              <a:t>Alle</a:t>
            </a:r>
            <a:r>
              <a:rPr lang="nb-NO" baseline="0" dirty="0" smtClean="0"/>
              <a:t> disse tiltakene er også selvstendig forankret i internasjonal rett, både i sammenheng med forbudet mot tortur og generelt regler for rettferdig rettergang og frihetsberøvelse.</a:t>
            </a:r>
          </a:p>
          <a:p>
            <a:pPr marL="171450" indent="-171450">
              <a:buFont typeface="Arial" panose="020B0604020202020204" pitchFamily="34" charset="0"/>
              <a:buChar char="•"/>
            </a:pPr>
            <a:r>
              <a:rPr lang="nb-NO" dirty="0" smtClean="0"/>
              <a:t>Regler</a:t>
            </a:r>
            <a:r>
              <a:rPr lang="nb-NO" baseline="0" dirty="0" smtClean="0"/>
              <a:t> for å begrense faren for vilkårlig arrest er blant de eldste </a:t>
            </a:r>
            <a:r>
              <a:rPr lang="nb-NO" baseline="0" dirty="0" err="1" smtClean="0"/>
              <a:t>mr</a:t>
            </a:r>
            <a:r>
              <a:rPr lang="nb-NO" baseline="0" dirty="0" smtClean="0"/>
              <a:t>-prinsippene. Prinsippet om at noen som blir berøvet sin frihet skal ha rett til å henvende seg til en dommer og kreve en vurdering om frihetsberøvelsen er rettmessig («</a:t>
            </a:r>
            <a:r>
              <a:rPr lang="nb-NO" baseline="0" dirty="0" err="1" smtClean="0"/>
              <a:t>habeas</a:t>
            </a:r>
            <a:r>
              <a:rPr lang="nb-NO" baseline="0" dirty="0" smtClean="0"/>
              <a:t> </a:t>
            </a:r>
            <a:r>
              <a:rPr lang="nb-NO" baseline="0" dirty="0" err="1" smtClean="0"/>
              <a:t>corpus</a:t>
            </a:r>
            <a:r>
              <a:rPr lang="nb-NO" baseline="0" dirty="0" smtClean="0"/>
              <a:t>» prinsippet) for eksempel finnes allerede i den engelske Magna Charta fra 1215. (Pussig nok har det amerikanske parlamentet vedtatt en lov som fratar fangene på Guantánamo retten til å føre en </a:t>
            </a:r>
            <a:r>
              <a:rPr lang="nb-NO" baseline="0" dirty="0" err="1" smtClean="0"/>
              <a:t>habeas</a:t>
            </a:r>
            <a:r>
              <a:rPr lang="nb-NO" baseline="0" dirty="0" smtClean="0"/>
              <a:t> </a:t>
            </a:r>
            <a:r>
              <a:rPr lang="nb-NO" baseline="0" dirty="0" err="1" smtClean="0"/>
              <a:t>corpus</a:t>
            </a:r>
            <a:r>
              <a:rPr lang="nb-NO" baseline="0" dirty="0" smtClean="0"/>
              <a:t> klage for en amerikansk domstol.)</a:t>
            </a:r>
          </a:p>
          <a:p>
            <a:pPr marL="171450" indent="-171450">
              <a:buFont typeface="Arial" panose="020B0604020202020204" pitchFamily="34" charset="0"/>
              <a:buChar char="•"/>
            </a:pPr>
            <a:r>
              <a:rPr lang="nb-NO" baseline="0" dirty="0" smtClean="0"/>
              <a:t>Det at bevis som er kommet frem under tortur ikke skal godtas i retten er helt sentralt for å bekjempe tortur, siden tortur ofte er et virkemiddel for å levere kjappe resultater i kampen mot kriminalitet. Frykten for at domstolene vil avvise bevis som er tvunget frem under tortur er en av hovedårsakene hvorfor amerikanske myndigheter ikke vil risikere å stille mistenkte terrorister som har vært anholdt på Guantánamo, </a:t>
            </a:r>
            <a:r>
              <a:rPr lang="nb-NO" baseline="0" dirty="0" err="1" smtClean="0"/>
              <a:t>Bagram</a:t>
            </a:r>
            <a:r>
              <a:rPr lang="nb-NO" baseline="0" dirty="0" smtClean="0"/>
              <a:t> eller hemmelige CIA-fengsler for vanlige amerikanske straffedomstoler.</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7</a:t>
            </a:fld>
            <a:endParaRPr lang="nb-NO"/>
          </a:p>
        </p:txBody>
      </p:sp>
    </p:spTree>
    <p:extLst>
      <p:ext uri="{BB962C8B-B14F-4D97-AF65-F5344CB8AC3E}">
        <p14:creationId xmlns:p14="http://schemas.microsoft.com/office/powerpoint/2010/main" val="376503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a:t>
            </a:r>
            <a:r>
              <a:rPr lang="nb-NO" baseline="0" dirty="0" smtClean="0"/>
              <a:t> bildet ligger en lenke til en kort film (på engelsk) om Claudia Medinas sak. Filmen skal ligge åpent på Amnestys ressursdatabase, men sjekk på forhånd om lenken fortsatt virker.</a:t>
            </a:r>
          </a:p>
          <a:p>
            <a:endParaRPr lang="nb-NO" baseline="0" dirty="0" smtClean="0"/>
          </a:p>
          <a:p>
            <a:r>
              <a:rPr lang="nb-NO" baseline="0" dirty="0" smtClean="0"/>
              <a:t>Denne saken illustrerer hovedpunktene av kampanjen Stopp tortur:</a:t>
            </a:r>
          </a:p>
          <a:p>
            <a:pPr marL="171450" indent="-171450">
              <a:buFont typeface="Arial" panose="020B0604020202020204" pitchFamily="34" charset="0"/>
              <a:buChar char="•"/>
            </a:pPr>
            <a:r>
              <a:rPr lang="nb-NO" baseline="0" dirty="0" smtClean="0"/>
              <a:t>Tortur rammer helt vilkårlig</a:t>
            </a:r>
          </a:p>
          <a:p>
            <a:pPr marL="171450" indent="-171450">
              <a:buFont typeface="Arial" panose="020B0604020202020204" pitchFamily="34" charset="0"/>
              <a:buChar char="•"/>
            </a:pPr>
            <a:r>
              <a:rPr lang="nb-NO" baseline="0" dirty="0" smtClean="0"/>
              <a:t>Hvis sikkerhetsstyrker får for store fullmakter og for lite kontroll, går det galt</a:t>
            </a:r>
          </a:p>
          <a:p>
            <a:pPr marL="171450" indent="-171450">
              <a:buFont typeface="Arial" panose="020B0604020202020204" pitchFamily="34" charset="0"/>
              <a:buChar char="•"/>
            </a:pPr>
            <a:r>
              <a:rPr lang="nb-NO" dirty="0" smtClean="0"/>
              <a:t>Straffefrihet øker ikke bare faren for tortur, den</a:t>
            </a:r>
            <a:r>
              <a:rPr lang="nb-NO" baseline="0" dirty="0" smtClean="0"/>
              <a:t> er også en ytterlige krenkelse for den som har vært utsatt for overgrep</a:t>
            </a:r>
          </a:p>
          <a:p>
            <a:pPr marL="171450" indent="-171450">
              <a:buFont typeface="Arial" panose="020B0604020202020204" pitchFamily="34" charset="0"/>
              <a:buChar char="•"/>
            </a:pPr>
            <a:r>
              <a:rPr lang="nb-NO" baseline="0" dirty="0" smtClean="0"/>
              <a:t>Manglende ressurser og kompetanse hos leger som undersøker torturoverlevere undergraver muligheten for rettferdighet</a:t>
            </a:r>
          </a:p>
          <a:p>
            <a:pPr marL="171450" indent="-171450">
              <a:buFont typeface="Arial" panose="020B0604020202020204" pitchFamily="34" charset="0"/>
              <a:buChar char="•"/>
            </a:pPr>
            <a:r>
              <a:rPr lang="nb-NO" dirty="0" smtClean="0"/>
              <a:t>Amnestys</a:t>
            </a:r>
            <a:r>
              <a:rPr lang="nb-NO" baseline="0" dirty="0" smtClean="0"/>
              <a:t> kampanje skal også støtte lokale </a:t>
            </a:r>
            <a:r>
              <a:rPr lang="nb-NO" baseline="0" dirty="0" err="1" smtClean="0"/>
              <a:t>mr</a:t>
            </a:r>
            <a:r>
              <a:rPr lang="nb-NO" baseline="0" dirty="0" smtClean="0"/>
              <a:t>-organisasjoner og enkelte torturoverlevere og deres familier i sin kamp for rettferdighet</a:t>
            </a:r>
          </a:p>
          <a:p>
            <a:endParaRPr lang="nb-NO" baseline="0" dirty="0" smtClean="0"/>
          </a:p>
          <a:p>
            <a:r>
              <a:rPr lang="nb-NO" baseline="0" dirty="0" smtClean="0"/>
              <a:t>Les mer om Claudia Medinas sak i bakgrunnsmateriale til kampanjen.</a:t>
            </a:r>
          </a:p>
          <a:p>
            <a:r>
              <a:rPr lang="nb-NO" baseline="0" dirty="0" smtClean="0"/>
              <a:t>Appellsaken for henne ligger her: http://www.amnesty.no/aksjon/claudia</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8</a:t>
            </a:fld>
            <a:endParaRPr lang="nb-NO"/>
          </a:p>
        </p:txBody>
      </p:sp>
    </p:spTree>
    <p:extLst>
      <p:ext uri="{BB962C8B-B14F-4D97-AF65-F5344CB8AC3E}">
        <p14:creationId xmlns:p14="http://schemas.microsoft.com/office/powerpoint/2010/main" val="290548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Stopp</a:t>
            </a:r>
            <a:r>
              <a:rPr lang="nb-NO" baseline="0" dirty="0" smtClean="0"/>
              <a:t> tortur er den fjerde globale kampanjen mot tortur som Amnesty gjennomfører. Amnesty har arbeidet mot tortur siden 1960-tallet.</a:t>
            </a:r>
            <a:endParaRPr lang="nb-NO" dirty="0" smtClean="0"/>
          </a:p>
          <a:p>
            <a:pPr marL="171450" indent="-171450">
              <a:buFont typeface="Arial" panose="020B0604020202020204" pitchFamily="34" charset="0"/>
              <a:buChar char="•"/>
            </a:pPr>
            <a:r>
              <a:rPr lang="nb-NO" dirty="0" smtClean="0"/>
              <a:t>Tortur </a:t>
            </a:r>
            <a:r>
              <a:rPr lang="nb-NO" dirty="0" smtClean="0"/>
              <a:t>kan forekommer alle steder der enkeltpersoner er</a:t>
            </a:r>
            <a:r>
              <a:rPr lang="nb-NO" baseline="0" dirty="0" smtClean="0"/>
              <a:t> utlevert statsmakten. Nasjonale og internasjonale tilsynsorganer mot tortur </a:t>
            </a:r>
            <a:r>
              <a:rPr lang="nb-NO" baseline="0" dirty="0" err="1" smtClean="0"/>
              <a:t>monitorerer</a:t>
            </a:r>
            <a:r>
              <a:rPr lang="nb-NO" baseline="0" dirty="0" smtClean="0"/>
              <a:t> ikke bare fengsler og arreststeder, men også barnevernsinstitusjoner, sykehjem, tom. skoler. Tortur kan også skje på åpen gate, f.eks. når myndighetene prøver å slå ned en demonstrasjon.</a:t>
            </a:r>
          </a:p>
          <a:p>
            <a:pPr marL="171450" indent="-171450">
              <a:buFont typeface="Arial" panose="020B0604020202020204" pitchFamily="34" charset="0"/>
              <a:buChar char="•"/>
            </a:pPr>
            <a:r>
              <a:rPr lang="nb-NO" baseline="0" dirty="0" smtClean="0"/>
              <a:t>Amnestys </a:t>
            </a:r>
            <a:r>
              <a:rPr lang="nb-NO" baseline="0" dirty="0" smtClean="0"/>
              <a:t>globale </a:t>
            </a:r>
            <a:r>
              <a:rPr lang="nb-NO" baseline="0" dirty="0" smtClean="0"/>
              <a:t>kampanje mot tortur </a:t>
            </a:r>
            <a:r>
              <a:rPr lang="nb-NO" baseline="0" dirty="0" smtClean="0"/>
              <a:t>i 2014 og 2015 fokuserer </a:t>
            </a:r>
            <a:r>
              <a:rPr lang="nb-NO" baseline="0" dirty="0" smtClean="0"/>
              <a:t>imidlertid på tortur i arrest og fengsel.</a:t>
            </a:r>
          </a:p>
          <a:p>
            <a:pPr marL="171450" indent="-171450">
              <a:buFont typeface="Arial" panose="020B0604020202020204" pitchFamily="34" charset="0"/>
              <a:buChar char="•"/>
            </a:pPr>
            <a:endParaRPr lang="nb-NO" dirty="0" smtClean="0"/>
          </a:p>
          <a:p>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9</a:t>
            </a:fld>
            <a:endParaRPr lang="nb-NO"/>
          </a:p>
        </p:txBody>
      </p:sp>
    </p:spTree>
    <p:extLst>
      <p:ext uri="{BB962C8B-B14F-4D97-AF65-F5344CB8AC3E}">
        <p14:creationId xmlns:p14="http://schemas.microsoft.com/office/powerpoint/2010/main" val="390163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Les</a:t>
            </a:r>
            <a:r>
              <a:rPr lang="nb-NO" baseline="0" dirty="0" smtClean="0"/>
              <a:t> mer om de fem landene i bakgrunnsmateriale til kampanjen.</a:t>
            </a:r>
          </a:p>
          <a:p>
            <a:endParaRPr lang="nb-NO" baseline="0" dirty="0" smtClean="0"/>
          </a:p>
          <a:p>
            <a:r>
              <a:rPr lang="nb-NO" baseline="0" dirty="0" smtClean="0"/>
              <a:t>I tillegg arbeider Amnesty i Norge også med et norsk tema, nemlig kravet om et bedre rehabiliteringstilbud for torturoverlevere. I mange land finnes det egne tverrfaglige behandlings- og kompetansesentre for torturoverlevere. (Tverrfaglig betyr at de samler fagpersoner både for fysiske og psykiske lidelser.) Dette mangler i Norge. Mange flyktninger i Norge som har både traumer og fysiske lidelser etter tortur blir enten aldri oppdaget eller får ikke den oppfølgingen de trenger av helsesystemet. Amnesty har alliert seg med et fagmiljø i Norge som i mange år har arbeidet for at Norge skal ta sitt ansvar overfor denne gruppen på alvor.</a:t>
            </a:r>
          </a:p>
          <a:p>
            <a:endParaRPr lang="nb-NO" baseline="0" dirty="0" smtClean="0"/>
          </a:p>
          <a:p>
            <a:r>
              <a:rPr lang="nb-NO" baseline="0" dirty="0" smtClean="0"/>
              <a:t>Kommentar til «Marokko &amp; Vest-Sahara», i tilfelle noen spør: Amnesty behandler de to under ett, fordi det er marokkanske myndigheter som har kontroll over Vest-Sahara og dermed hovedansvar for å respektere, beskytte og realisere menneskerettighetene der. Den marokkanske okkupasjonen av Vest-Sahara har ført og fortsatt fører til mange </a:t>
            </a:r>
            <a:r>
              <a:rPr lang="nb-NO" baseline="0" dirty="0" err="1" smtClean="0"/>
              <a:t>mr</a:t>
            </a:r>
            <a:r>
              <a:rPr lang="nb-NO" baseline="0" dirty="0" smtClean="0"/>
              <a:t>-brudd, deriblant tortur, tvungne forsvinninger og utenomrettslige henrettelser. Amnesty tar imidlertid ikke stilling til spørsmålet om hvem som skal styre </a:t>
            </a:r>
            <a:r>
              <a:rPr lang="nb-NO" baseline="0" dirty="0" err="1" smtClean="0"/>
              <a:t>Vestsahara</a:t>
            </a:r>
            <a:r>
              <a:rPr lang="nb-NO" baseline="0" dirty="0" smtClean="0"/>
              <a:t>, eller om Vest-Sahara er å betrakte som en suveren stat.</a:t>
            </a:r>
            <a:endParaRPr lang="nb-NO" dirty="0"/>
          </a:p>
        </p:txBody>
      </p:sp>
      <p:sp>
        <p:nvSpPr>
          <p:cNvPr id="4" name="Slide Number Placeholder 3"/>
          <p:cNvSpPr>
            <a:spLocks noGrp="1"/>
          </p:cNvSpPr>
          <p:nvPr>
            <p:ph type="sldNum" sz="quarter" idx="10"/>
          </p:nvPr>
        </p:nvSpPr>
        <p:spPr/>
        <p:txBody>
          <a:bodyPr/>
          <a:lstStyle/>
          <a:p>
            <a:fld id="{B4031DD3-4684-44D5-954D-6E1B39B3FEBD}" type="slidenum">
              <a:rPr lang="nb-NO" smtClean="0"/>
              <a:t>10</a:t>
            </a:fld>
            <a:endParaRPr lang="nb-NO"/>
          </a:p>
        </p:txBody>
      </p:sp>
    </p:spTree>
    <p:extLst>
      <p:ext uri="{BB962C8B-B14F-4D97-AF65-F5344CB8AC3E}">
        <p14:creationId xmlns:p14="http://schemas.microsoft.com/office/powerpoint/2010/main" val="1888408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7" name="Picture 7" descr="pp flame white"/>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userDrawn="1"/>
        </p:nvSpPr>
        <p:spPr bwMode="auto">
          <a:xfrm>
            <a:off x="457200" y="381000"/>
            <a:ext cx="8207375" cy="3600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0" tIns="270000" rIns="270000" bIns="270000"/>
          <a:lstStyle>
            <a:lvl1pPr>
              <a:defRPr sz="3600" b="1">
                <a:solidFill>
                  <a:schemeClr val="tx2"/>
                </a:solidFill>
                <a:latin typeface="Arial Narrow" pitchFamily="34" charset="0"/>
                <a:ea typeface="Geneva" pitchFamily="-128" charset="-128"/>
              </a:defRPr>
            </a:lvl1pPr>
            <a:lvl2pPr>
              <a:defRPr sz="3600" b="1">
                <a:solidFill>
                  <a:schemeClr val="tx2"/>
                </a:solidFill>
                <a:latin typeface="Arial Narrow" pitchFamily="34" charset="0"/>
                <a:ea typeface="Geneva" pitchFamily="-128" charset="-128"/>
              </a:defRPr>
            </a:lvl2pPr>
            <a:lvl3pPr>
              <a:defRPr sz="3600" b="1">
                <a:solidFill>
                  <a:schemeClr val="tx2"/>
                </a:solidFill>
                <a:latin typeface="Arial Narrow" pitchFamily="34" charset="0"/>
                <a:ea typeface="Geneva" pitchFamily="-128" charset="-128"/>
              </a:defRPr>
            </a:lvl3pPr>
            <a:lvl4pPr>
              <a:defRPr sz="3600" b="1">
                <a:solidFill>
                  <a:schemeClr val="tx2"/>
                </a:solidFill>
                <a:latin typeface="Arial Narrow" pitchFamily="34" charset="0"/>
                <a:ea typeface="Geneva" pitchFamily="-128" charset="-128"/>
              </a:defRPr>
            </a:lvl4pPr>
            <a:lvl5pPr>
              <a:defRPr sz="3600" b="1">
                <a:solidFill>
                  <a:schemeClr val="tx2"/>
                </a:solidFill>
                <a:latin typeface="Arial Narrow" pitchFamily="34" charset="0"/>
                <a:ea typeface="Geneva" pitchFamily="-128" charset="-128"/>
              </a:defRPr>
            </a:lvl5pPr>
            <a:lvl6pPr marL="457200" fontAlgn="base">
              <a:spcBef>
                <a:spcPct val="0"/>
              </a:spcBef>
              <a:spcAft>
                <a:spcPct val="0"/>
              </a:spcAft>
              <a:defRPr sz="3600" b="1">
                <a:solidFill>
                  <a:schemeClr val="tx2"/>
                </a:solidFill>
                <a:latin typeface="Arial Narrow" pitchFamily="34" charset="0"/>
                <a:ea typeface="Geneva" pitchFamily="-128" charset="-128"/>
              </a:defRPr>
            </a:lvl6pPr>
            <a:lvl7pPr marL="914400" fontAlgn="base">
              <a:spcBef>
                <a:spcPct val="0"/>
              </a:spcBef>
              <a:spcAft>
                <a:spcPct val="0"/>
              </a:spcAft>
              <a:defRPr sz="3600" b="1">
                <a:solidFill>
                  <a:schemeClr val="tx2"/>
                </a:solidFill>
                <a:latin typeface="Arial Narrow" pitchFamily="34" charset="0"/>
                <a:ea typeface="Geneva" pitchFamily="-128" charset="-128"/>
              </a:defRPr>
            </a:lvl7pPr>
            <a:lvl8pPr marL="1371600" fontAlgn="base">
              <a:spcBef>
                <a:spcPct val="0"/>
              </a:spcBef>
              <a:spcAft>
                <a:spcPct val="0"/>
              </a:spcAft>
              <a:defRPr sz="3600" b="1">
                <a:solidFill>
                  <a:schemeClr val="tx2"/>
                </a:solidFill>
                <a:latin typeface="Arial Narrow" pitchFamily="34" charset="0"/>
                <a:ea typeface="Geneva" pitchFamily="-128" charset="-128"/>
              </a:defRPr>
            </a:lvl8pPr>
            <a:lvl9pPr marL="1828800" fontAlgn="base">
              <a:spcBef>
                <a:spcPct val="0"/>
              </a:spcBef>
              <a:spcAft>
                <a:spcPct val="0"/>
              </a:spcAft>
              <a:defRPr sz="3600" b="1">
                <a:solidFill>
                  <a:schemeClr val="tx2"/>
                </a:solidFill>
                <a:latin typeface="Arial Narrow" pitchFamily="34" charset="0"/>
                <a:ea typeface="Geneva" pitchFamily="-128" charset="-128"/>
              </a:defRPr>
            </a:lvl9pPr>
          </a:lstStyle>
          <a:p>
            <a:pPr eaLnBrk="1" hangingPunct="1"/>
            <a:endParaRPr lang="en-GB" altLang="nb-NO"/>
          </a:p>
        </p:txBody>
      </p:sp>
      <p:pic>
        <p:nvPicPr>
          <p:cNvPr id="5129" name="Picture 9" descr="AMN_CANDLE_K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7600" y="2438400"/>
            <a:ext cx="8239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ai SLIDE 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743200"/>
            <a:ext cx="2160588" cy="925513"/>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762000" y="609600"/>
            <a:ext cx="7696200" cy="990600"/>
          </a:xfrm>
        </p:spPr>
        <p:txBody>
          <a:bodyPr/>
          <a:lstStyle>
            <a:lvl1pPr>
              <a:defRPr/>
            </a:lvl1pPr>
          </a:lstStyle>
          <a:p>
            <a:pPr lvl="0"/>
            <a:r>
              <a:rPr lang="en-US" altLang="nb-NO" noProof="0" smtClean="0"/>
              <a:t>Klikk for å redigere tittelstil</a:t>
            </a:r>
          </a:p>
        </p:txBody>
      </p:sp>
      <p:sp>
        <p:nvSpPr>
          <p:cNvPr id="5123" name="Rectangle 3"/>
          <p:cNvSpPr>
            <a:spLocks noGrp="1" noChangeArrowheads="1"/>
          </p:cNvSpPr>
          <p:nvPr>
            <p:ph type="subTitle" idx="1"/>
          </p:nvPr>
        </p:nvSpPr>
        <p:spPr>
          <a:xfrm>
            <a:off x="838200" y="4267200"/>
            <a:ext cx="6934200" cy="1371600"/>
          </a:xfrm>
        </p:spPr>
        <p:txBody>
          <a:bodyPr/>
          <a:lstStyle>
            <a:lvl1pPr marL="0" indent="0">
              <a:buFont typeface="Wingdings" pitchFamily="2" charset="2"/>
              <a:buNone/>
              <a:defRPr sz="1800" b="1"/>
            </a:lvl1pPr>
          </a:lstStyle>
          <a:p>
            <a:pPr lvl="0"/>
            <a:r>
              <a:rPr lang="en-US" altLang="nb-NO" noProof="0" smtClean="0"/>
              <a:t>Klikk for å redigere undertittelstil i malen</a:t>
            </a:r>
          </a:p>
        </p:txBody>
      </p:sp>
      <p:sp>
        <p:nvSpPr>
          <p:cNvPr id="5126" name="Rectangle 6"/>
          <p:cNvSpPr>
            <a:spLocks noGrp="1" noChangeArrowheads="1"/>
          </p:cNvSpPr>
          <p:nvPr>
            <p:ph type="sldNum" sz="quarter" idx="4"/>
          </p:nvPr>
        </p:nvSpPr>
        <p:spPr/>
        <p:txBody>
          <a:bodyPr/>
          <a:lstStyle>
            <a:lvl1pPr>
              <a:defRPr/>
            </a:lvl1pPr>
          </a:lstStyle>
          <a:p>
            <a:fld id="{B830F5D6-360E-449E-97E8-72AC375719AA}" type="slidenum">
              <a:rPr lang="en-US" altLang="nb-NO"/>
              <a:pPr/>
              <a:t>‹#›</a:t>
            </a:fld>
            <a:endParaRPr lang="en-US" altLang="nb-NO"/>
          </a:p>
        </p:txBody>
      </p:sp>
      <p:sp>
        <p:nvSpPr>
          <p:cNvPr id="5131" name="Line 11"/>
          <p:cNvSpPr>
            <a:spLocks noChangeShapeType="1"/>
          </p:cNvSpPr>
          <p:nvPr/>
        </p:nvSpPr>
        <p:spPr bwMode="auto">
          <a:xfrm>
            <a:off x="457200" y="62484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Slide Number Placeholder 3"/>
          <p:cNvSpPr>
            <a:spLocks noGrp="1"/>
          </p:cNvSpPr>
          <p:nvPr>
            <p:ph type="sldNum" sz="quarter" idx="10"/>
          </p:nvPr>
        </p:nvSpPr>
        <p:spPr/>
        <p:txBody>
          <a:bodyPr/>
          <a:lstStyle>
            <a:lvl1pPr>
              <a:defRPr/>
            </a:lvl1pPr>
          </a:lstStyle>
          <a:p>
            <a:fld id="{F54C0EA7-0974-4052-873A-254EAA010CB8}"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139688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Slide Number Placeholder 3"/>
          <p:cNvSpPr>
            <a:spLocks noGrp="1"/>
          </p:cNvSpPr>
          <p:nvPr>
            <p:ph type="sldNum" sz="quarter" idx="10"/>
          </p:nvPr>
        </p:nvSpPr>
        <p:spPr/>
        <p:txBody>
          <a:bodyPr/>
          <a:lstStyle>
            <a:lvl1pPr>
              <a:defRPr/>
            </a:lvl1pPr>
          </a:lstStyle>
          <a:p>
            <a:fld id="{E3EB7059-105F-4C32-97C9-187A656B98F4}"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50582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nb-NO"/>
          </a:p>
        </p:txBody>
      </p:sp>
      <p:sp>
        <p:nvSpPr>
          <p:cNvPr id="3" name="Table Placeholder 2"/>
          <p:cNvSpPr>
            <a:spLocks noGrp="1"/>
          </p:cNvSpPr>
          <p:nvPr>
            <p:ph type="tbl" idx="1"/>
          </p:nvPr>
        </p:nvSpPr>
        <p:spPr>
          <a:xfrm>
            <a:off x="457200" y="1981200"/>
            <a:ext cx="8229600" cy="4114800"/>
          </a:xfrm>
        </p:spPr>
        <p:txBody>
          <a:bodyPr/>
          <a:lstStyle/>
          <a:p>
            <a:endParaRPr lang="nb-NO"/>
          </a:p>
        </p:txBody>
      </p:sp>
      <p:sp>
        <p:nvSpPr>
          <p:cNvPr id="4" name="Slide Number Placeholder 3"/>
          <p:cNvSpPr>
            <a:spLocks noGrp="1"/>
          </p:cNvSpPr>
          <p:nvPr>
            <p:ph type="sldNum" sz="quarter" idx="10"/>
          </p:nvPr>
        </p:nvSpPr>
        <p:spPr>
          <a:xfrm>
            <a:off x="6553200" y="6248400"/>
            <a:ext cx="2133600" cy="457200"/>
          </a:xfrm>
        </p:spPr>
        <p:txBody>
          <a:bodyPr/>
          <a:lstStyle>
            <a:lvl1pPr>
              <a:defRPr/>
            </a:lvl1pPr>
          </a:lstStyle>
          <a:p>
            <a:fld id="{7324AB8E-757A-4454-BE82-D3A6BB5008B4}"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116485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hart Placeholder 3"/>
          <p:cNvSpPr>
            <a:spLocks noGrp="1"/>
          </p:cNvSpPr>
          <p:nvPr>
            <p:ph type="chart" sz="half" idx="2"/>
          </p:nvPr>
        </p:nvSpPr>
        <p:spPr>
          <a:xfrm>
            <a:off x="4648200" y="1981200"/>
            <a:ext cx="4038600" cy="4114800"/>
          </a:xfrm>
        </p:spPr>
        <p:txBody>
          <a:bodyPr/>
          <a:lstStyle/>
          <a:p>
            <a:endParaRPr lang="nb-NO"/>
          </a:p>
        </p:txBody>
      </p:sp>
      <p:sp>
        <p:nvSpPr>
          <p:cNvPr id="5" name="Slide Number Placeholder 4"/>
          <p:cNvSpPr>
            <a:spLocks noGrp="1"/>
          </p:cNvSpPr>
          <p:nvPr>
            <p:ph type="sldNum" sz="quarter" idx="10"/>
          </p:nvPr>
        </p:nvSpPr>
        <p:spPr>
          <a:xfrm>
            <a:off x="6553200" y="6248400"/>
            <a:ext cx="2133600" cy="457200"/>
          </a:xfrm>
        </p:spPr>
        <p:txBody>
          <a:bodyPr/>
          <a:lstStyle>
            <a:lvl1pPr>
              <a:defRPr/>
            </a:lvl1pPr>
          </a:lstStyle>
          <a:p>
            <a:fld id="{C2C7E92B-7F11-4655-983E-5D660F91B482}"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376350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om">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01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b-NO" dirty="0"/>
          </a:p>
        </p:txBody>
      </p:sp>
      <p:sp>
        <p:nvSpPr>
          <p:cNvPr id="3" name="Content Placeholder 2"/>
          <p:cNvSpPr>
            <a:spLocks noGrp="1"/>
          </p:cNvSpPr>
          <p:nvPr>
            <p:ph idx="1"/>
          </p:nvPr>
        </p:nvSpPr>
        <p:spPr/>
        <p:txBody>
          <a:bodyPr/>
          <a:lstStyle>
            <a:lvl1pPr>
              <a:defRPr sz="2400">
                <a:latin typeface="+mn-l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4" name="Slide Number Placeholder 3"/>
          <p:cNvSpPr>
            <a:spLocks noGrp="1"/>
          </p:cNvSpPr>
          <p:nvPr>
            <p:ph type="sldNum" sz="quarter" idx="10"/>
          </p:nvPr>
        </p:nvSpPr>
        <p:spPr/>
        <p:txBody>
          <a:bodyPr/>
          <a:lstStyle>
            <a:lvl1pPr>
              <a:defRPr/>
            </a:lvl1pPr>
          </a:lstStyle>
          <a:p>
            <a:fld id="{FC074051-FD6B-4D02-987B-2A17BD31215F}"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3426845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2C3BC63-19E0-45E6-8D7F-44328F96640E}"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278731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Slide Number Placeholder 4"/>
          <p:cNvSpPr>
            <a:spLocks noGrp="1"/>
          </p:cNvSpPr>
          <p:nvPr>
            <p:ph type="sldNum" sz="quarter" idx="10"/>
          </p:nvPr>
        </p:nvSpPr>
        <p:spPr/>
        <p:txBody>
          <a:bodyPr/>
          <a:lstStyle>
            <a:lvl1pPr>
              <a:defRPr/>
            </a:lvl1pPr>
          </a:lstStyle>
          <a:p>
            <a:fld id="{5BE85918-4161-4808-A872-56D965D2E78E}"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65902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Slide Number Placeholder 6"/>
          <p:cNvSpPr>
            <a:spLocks noGrp="1"/>
          </p:cNvSpPr>
          <p:nvPr>
            <p:ph type="sldNum" sz="quarter" idx="10"/>
          </p:nvPr>
        </p:nvSpPr>
        <p:spPr/>
        <p:txBody>
          <a:bodyPr/>
          <a:lstStyle>
            <a:lvl1pPr>
              <a:defRPr/>
            </a:lvl1pPr>
          </a:lstStyle>
          <a:p>
            <a:fld id="{94669BC3-6A8A-4437-94DF-97F71180DCBB}"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283281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Slide Number Placeholder 2"/>
          <p:cNvSpPr>
            <a:spLocks noGrp="1"/>
          </p:cNvSpPr>
          <p:nvPr>
            <p:ph type="sldNum" sz="quarter" idx="10"/>
          </p:nvPr>
        </p:nvSpPr>
        <p:spPr/>
        <p:txBody>
          <a:bodyPr/>
          <a:lstStyle>
            <a:lvl1pPr>
              <a:defRPr/>
            </a:lvl1pPr>
          </a:lstStyle>
          <a:p>
            <a:fld id="{3C7F1834-B442-4C7A-8B62-F6A4C23246D5}"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328599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1077191-28D4-48F0-B716-3BB8FE7B6749}"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266268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4D47A14-A646-4B5E-A1A9-D3AC495D7172}"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223191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8DD11FF-4B83-4C67-BCCC-E8E55F096193}" type="slidenum">
              <a:rPr lang="en-US" altLang="nb-NO"/>
              <a:pPr/>
              <a:t>‹#›</a:t>
            </a:fld>
            <a:endParaRPr lang="en-US" altLang="nb-NO" sz="1400" b="0">
              <a:latin typeface="Lucida Grande" pitchFamily="-128" charset="0"/>
            </a:endParaRPr>
          </a:p>
        </p:txBody>
      </p:sp>
    </p:spTree>
    <p:extLst>
      <p:ext uri="{BB962C8B-B14F-4D97-AF65-F5344CB8AC3E}">
        <p14:creationId xmlns:p14="http://schemas.microsoft.com/office/powerpoint/2010/main" val="320026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p flame white"/>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ltLang="nb-NO" smtClean="0"/>
              <a:t>Klikk for å redigere tittelstil</a:t>
            </a:r>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nb-NO" smtClean="0"/>
              <a:t>Klikk for å redigere tekststiler i malen</a:t>
            </a:r>
          </a:p>
          <a:p>
            <a:pPr lvl="1"/>
            <a:r>
              <a:rPr lang="en-US" altLang="nb-NO" smtClean="0"/>
              <a:t>Andre nivå</a:t>
            </a:r>
          </a:p>
          <a:p>
            <a:pPr lvl="2"/>
            <a:r>
              <a:rPr lang="en-US" altLang="nb-NO" smtClean="0"/>
              <a:t>Tredje nivå</a:t>
            </a:r>
          </a:p>
          <a:p>
            <a:pPr lvl="3"/>
            <a:r>
              <a:rPr lang="en-US" altLang="nb-NO" smtClean="0"/>
              <a:t>Fjerde nivå</a:t>
            </a:r>
          </a:p>
          <a:p>
            <a:pPr lvl="4"/>
            <a:r>
              <a:rPr lang="en-US" altLang="nb-NO" smtClean="0"/>
              <a:t>Femte nivå</a:t>
            </a:r>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200" b="1">
                <a:latin typeface="+mn-lt"/>
              </a:defRPr>
            </a:lvl1pPr>
          </a:lstStyle>
          <a:p>
            <a:fld id="{BD4D193A-1471-4051-922B-F5E7E9424956}" type="slidenum">
              <a:rPr lang="en-US" altLang="nb-NO"/>
              <a:pPr/>
              <a:t>‹#›</a:t>
            </a:fld>
            <a:endParaRPr lang="en-US" altLang="nb-NO" sz="1400" b="0">
              <a:latin typeface="Lucida Grande" pitchFamily="-128" charset="0"/>
            </a:endParaRPr>
          </a:p>
        </p:txBody>
      </p:sp>
      <p:sp>
        <p:nvSpPr>
          <p:cNvPr id="1032" name="Line 8"/>
          <p:cNvSpPr>
            <a:spLocks noChangeShapeType="1"/>
          </p:cNvSpPr>
          <p:nvPr/>
        </p:nvSpPr>
        <p:spPr bwMode="auto">
          <a:xfrm>
            <a:off x="457200" y="62484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033" name="Line 9"/>
          <p:cNvSpPr>
            <a:spLocks noChangeShapeType="1"/>
          </p:cNvSpPr>
          <p:nvPr/>
        </p:nvSpPr>
        <p:spPr bwMode="auto">
          <a:xfrm>
            <a:off x="457200" y="19050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8" name="Picture 2"/>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l="32984" t="33944" r="45271" b="39712"/>
          <a:stretch/>
        </p:blipFill>
        <p:spPr bwMode="auto">
          <a:xfrm>
            <a:off x="7117749" y="5324168"/>
            <a:ext cx="2035278" cy="153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Narrow" pitchFamily="34" charset="0"/>
          <a:ea typeface="Geneva" pitchFamily="-128" charset="-128"/>
        </a:defRPr>
      </a:lvl2pPr>
      <a:lvl3pPr algn="l" rtl="0" fontAlgn="base">
        <a:spcBef>
          <a:spcPct val="0"/>
        </a:spcBef>
        <a:spcAft>
          <a:spcPct val="0"/>
        </a:spcAft>
        <a:defRPr sz="3600" b="1">
          <a:solidFill>
            <a:schemeClr val="tx2"/>
          </a:solidFill>
          <a:latin typeface="Arial Narrow" pitchFamily="34" charset="0"/>
          <a:ea typeface="Geneva" pitchFamily="-128" charset="-128"/>
        </a:defRPr>
      </a:lvl3pPr>
      <a:lvl4pPr algn="l" rtl="0" fontAlgn="base">
        <a:spcBef>
          <a:spcPct val="0"/>
        </a:spcBef>
        <a:spcAft>
          <a:spcPct val="0"/>
        </a:spcAft>
        <a:defRPr sz="3600" b="1">
          <a:solidFill>
            <a:schemeClr val="tx2"/>
          </a:solidFill>
          <a:latin typeface="Arial Narrow" pitchFamily="34" charset="0"/>
          <a:ea typeface="Geneva" pitchFamily="-128" charset="-128"/>
        </a:defRPr>
      </a:lvl4pPr>
      <a:lvl5pPr algn="l" rtl="0" fontAlgn="base">
        <a:spcBef>
          <a:spcPct val="0"/>
        </a:spcBef>
        <a:spcAft>
          <a:spcPct val="0"/>
        </a:spcAft>
        <a:defRPr sz="3600" b="1">
          <a:solidFill>
            <a:schemeClr val="tx2"/>
          </a:solidFill>
          <a:latin typeface="Arial Narrow" pitchFamily="34" charset="0"/>
          <a:ea typeface="Geneva" pitchFamily="-128" charset="-128"/>
        </a:defRPr>
      </a:lvl5pPr>
      <a:lvl6pPr marL="457200" algn="l" rtl="0" fontAlgn="base">
        <a:spcBef>
          <a:spcPct val="0"/>
        </a:spcBef>
        <a:spcAft>
          <a:spcPct val="0"/>
        </a:spcAft>
        <a:defRPr sz="3600" b="1">
          <a:solidFill>
            <a:schemeClr val="tx2"/>
          </a:solidFill>
          <a:latin typeface="Arial Narrow" pitchFamily="34" charset="0"/>
          <a:ea typeface="Geneva" pitchFamily="-128" charset="-128"/>
        </a:defRPr>
      </a:lvl6pPr>
      <a:lvl7pPr marL="914400" algn="l" rtl="0" fontAlgn="base">
        <a:spcBef>
          <a:spcPct val="0"/>
        </a:spcBef>
        <a:spcAft>
          <a:spcPct val="0"/>
        </a:spcAft>
        <a:defRPr sz="3600" b="1">
          <a:solidFill>
            <a:schemeClr val="tx2"/>
          </a:solidFill>
          <a:latin typeface="Arial Narrow" pitchFamily="34" charset="0"/>
          <a:ea typeface="Geneva" pitchFamily="-128" charset="-128"/>
        </a:defRPr>
      </a:lvl7pPr>
      <a:lvl8pPr marL="1371600" algn="l" rtl="0" fontAlgn="base">
        <a:spcBef>
          <a:spcPct val="0"/>
        </a:spcBef>
        <a:spcAft>
          <a:spcPct val="0"/>
        </a:spcAft>
        <a:defRPr sz="3600" b="1">
          <a:solidFill>
            <a:schemeClr val="tx2"/>
          </a:solidFill>
          <a:latin typeface="Arial Narrow" pitchFamily="34" charset="0"/>
          <a:ea typeface="Geneva" pitchFamily="-128" charset="-128"/>
        </a:defRPr>
      </a:lvl8pPr>
      <a:lvl9pPr marL="1828800" algn="l" rtl="0" fontAlgn="base">
        <a:spcBef>
          <a:spcPct val="0"/>
        </a:spcBef>
        <a:spcAft>
          <a:spcPct val="0"/>
        </a:spcAft>
        <a:defRPr sz="3600" b="1">
          <a:solidFill>
            <a:schemeClr val="tx2"/>
          </a:solidFill>
          <a:latin typeface="Arial Narrow" pitchFamily="34" charset="0"/>
          <a:ea typeface="Geneva" pitchFamily="-128" charset="-128"/>
        </a:defRPr>
      </a:lvl9pPr>
    </p:titleStyle>
    <p:bodyStyle>
      <a:lvl1pPr marL="342900" indent="-342900" algn="l" rtl="0" fontAlgn="base">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ea typeface="+mn-ea"/>
        </a:defRPr>
      </a:lvl2pPr>
      <a:lvl3pPr marL="1143000" indent="-228600" algn="l" rtl="0" fontAlgn="base">
        <a:spcBef>
          <a:spcPct val="20000"/>
        </a:spcBef>
        <a:spcAft>
          <a:spcPct val="0"/>
        </a:spcAft>
        <a:buFont typeface="Wingdings" pitchFamily="2" charset="2"/>
        <a:buChar char="§"/>
        <a:defRPr sz="2000">
          <a:solidFill>
            <a:schemeClr val="tx1"/>
          </a:solidFill>
          <a:latin typeface="+mn-lt"/>
          <a:ea typeface="+mn-ea"/>
        </a:defRPr>
      </a:lvl3pPr>
      <a:lvl4pPr marL="1600200" indent="-228600" algn="l" rtl="0" fontAlgn="base">
        <a:spcBef>
          <a:spcPct val="20000"/>
        </a:spcBef>
        <a:spcAft>
          <a:spcPct val="0"/>
        </a:spcAft>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v.nrk.no/serie/tv-aksjonen/mdsp15000212/21-10-2012#del=1&amp;t=1h37m46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dam.amnesty.org/asset-bank/action/viewAsset?id=192025&amp;index=1&amp;total=4&amp;view=viewSearchIte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smtClean="0"/>
              <a:t>Stopp tortur</a:t>
            </a:r>
            <a:endParaRPr lang="nb-NO" dirty="0"/>
          </a:p>
        </p:txBody>
      </p:sp>
      <p:sp>
        <p:nvSpPr>
          <p:cNvPr id="3" name="Subtitle 2"/>
          <p:cNvSpPr>
            <a:spLocks noGrp="1"/>
          </p:cNvSpPr>
          <p:nvPr>
            <p:ph type="subTitle" idx="1"/>
          </p:nvPr>
        </p:nvSpPr>
        <p:spPr/>
        <p:txBody>
          <a:bodyPr/>
          <a:lstStyle/>
          <a:p>
            <a:r>
              <a:rPr lang="nb-NO" sz="2400" dirty="0" smtClean="0"/>
              <a:t>Sett inn navnet og epost til foredragsholderen</a:t>
            </a:r>
          </a:p>
          <a:p>
            <a:endParaRPr lang="nb-NO"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11" t="51225" r="20522" b="27699"/>
          <a:stretch/>
        </p:blipFill>
        <p:spPr bwMode="auto">
          <a:xfrm>
            <a:off x="477096" y="365336"/>
            <a:ext cx="5472608" cy="179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503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Hovedfokus på fem land</a:t>
            </a:r>
            <a:endParaRPr lang="nb-NO" dirty="0"/>
          </a:p>
        </p:txBody>
      </p:sp>
      <p:sp>
        <p:nvSpPr>
          <p:cNvPr id="3" name="Content Placeholder 2"/>
          <p:cNvSpPr>
            <a:spLocks noGrp="1"/>
          </p:cNvSpPr>
          <p:nvPr>
            <p:ph idx="1"/>
          </p:nvPr>
        </p:nvSpPr>
        <p:spPr>
          <a:xfrm>
            <a:off x="457200" y="1844824"/>
            <a:ext cx="8229600" cy="4464496"/>
          </a:xfrm>
        </p:spPr>
        <p:txBody>
          <a:bodyPr/>
          <a:lstStyle/>
          <a:p>
            <a:r>
              <a:rPr lang="nb-NO" sz="2000" b="1" dirty="0" smtClean="0"/>
              <a:t>Nigeria</a:t>
            </a:r>
          </a:p>
          <a:p>
            <a:pPr lvl="1"/>
            <a:r>
              <a:rPr lang="nb-NO" sz="1800" dirty="0" smtClean="0"/>
              <a:t>Mekanismer for å beskytte anholdte og kontrollere arreststeder</a:t>
            </a:r>
          </a:p>
          <a:p>
            <a:pPr lvl="1">
              <a:spcBef>
                <a:spcPts val="0"/>
              </a:spcBef>
            </a:pPr>
            <a:r>
              <a:rPr lang="nb-NO" sz="1800" dirty="0" smtClean="0"/>
              <a:t>Kontroll og ansvarliggjøring av sikkerhetsstyrker</a:t>
            </a:r>
          </a:p>
          <a:p>
            <a:r>
              <a:rPr lang="nb-NO" sz="2000" b="1" dirty="0" smtClean="0"/>
              <a:t>Mexico</a:t>
            </a:r>
          </a:p>
          <a:p>
            <a:pPr lvl="1"/>
            <a:r>
              <a:rPr lang="nb-NO" sz="1800" dirty="0" smtClean="0"/>
              <a:t>Slutt på «toleranse» for tortur i kampen mot kriminalitet</a:t>
            </a:r>
          </a:p>
          <a:p>
            <a:pPr lvl="1">
              <a:spcBef>
                <a:spcPts val="0"/>
              </a:spcBef>
            </a:pPr>
            <a:r>
              <a:rPr lang="nb-NO" sz="1800" dirty="0" smtClean="0"/>
              <a:t>Reform av justissystem og etterforskning</a:t>
            </a:r>
          </a:p>
          <a:p>
            <a:r>
              <a:rPr lang="nb-NO" sz="2000" b="1" dirty="0"/>
              <a:t>Filippinene</a:t>
            </a:r>
          </a:p>
          <a:p>
            <a:pPr lvl="1"/>
            <a:r>
              <a:rPr lang="nb-NO" sz="1800" dirty="0"/>
              <a:t>Slutt på «toleranse» for tortur i </a:t>
            </a:r>
            <a:r>
              <a:rPr lang="nb-NO" sz="1800" dirty="0" smtClean="0"/>
              <a:t>kamp </a:t>
            </a:r>
            <a:r>
              <a:rPr lang="nb-NO" sz="1800" dirty="0"/>
              <a:t>mot </a:t>
            </a:r>
            <a:r>
              <a:rPr lang="nb-NO" sz="1800" dirty="0" smtClean="0"/>
              <a:t>kriminalitet og opprørsbevegelser</a:t>
            </a:r>
            <a:endParaRPr lang="nb-NO" sz="1800" dirty="0"/>
          </a:p>
          <a:p>
            <a:pPr lvl="1">
              <a:spcBef>
                <a:spcPts val="0"/>
              </a:spcBef>
            </a:pPr>
            <a:r>
              <a:rPr lang="nb-NO" sz="1800" dirty="0" smtClean="0"/>
              <a:t>B</a:t>
            </a:r>
            <a:r>
              <a:rPr lang="nb-NO" sz="1800" dirty="0"/>
              <a:t>eskyttelse av marginaliserte grupper</a:t>
            </a:r>
          </a:p>
          <a:p>
            <a:r>
              <a:rPr lang="nb-NO" sz="2000" b="1" dirty="0" smtClean="0"/>
              <a:t>Marokko &amp; </a:t>
            </a:r>
            <a:r>
              <a:rPr lang="nb-NO" sz="2000" b="1" dirty="0" smtClean="0"/>
              <a:t>Vest-Sahara</a:t>
            </a:r>
            <a:endParaRPr lang="nb-NO" sz="2000" b="1" dirty="0"/>
          </a:p>
          <a:p>
            <a:pPr lvl="1">
              <a:spcBef>
                <a:spcPts val="0"/>
              </a:spcBef>
            </a:pPr>
            <a:r>
              <a:rPr lang="nb-NO" sz="1800" dirty="0" smtClean="0"/>
              <a:t>Rettsvern også for politiske aktivister og terrormistenkte</a:t>
            </a:r>
            <a:endParaRPr lang="nb-NO" sz="1800" dirty="0"/>
          </a:p>
          <a:p>
            <a:r>
              <a:rPr lang="nb-NO" sz="2000" b="1" dirty="0" smtClean="0"/>
              <a:t>Usbekistan</a:t>
            </a:r>
          </a:p>
          <a:p>
            <a:pPr lvl="1">
              <a:spcBef>
                <a:spcPts val="0"/>
              </a:spcBef>
            </a:pPr>
            <a:r>
              <a:rPr lang="nb-NO" sz="1800" dirty="0" smtClean="0"/>
              <a:t>Slutt på systematisk tortur som politisk virkemiddel</a:t>
            </a:r>
          </a:p>
          <a:p>
            <a:pPr lvl="1"/>
            <a:endParaRPr lang="nb-NO" dirty="0" smtClean="0"/>
          </a:p>
          <a:p>
            <a:pPr lvl="1"/>
            <a:endParaRPr lang="nb-NO"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559" y="1037748"/>
            <a:ext cx="1399719" cy="95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356" y="2080870"/>
            <a:ext cx="1400116" cy="70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29368"/>
            <a:ext cx="1400115" cy="95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6960" y="29368"/>
            <a:ext cx="1400115" cy="95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3349" y="1037479"/>
            <a:ext cx="1400116" cy="95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920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806" y="0"/>
            <a:ext cx="9157806" cy="6858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Lucida Grande" pitchFamily="-128" charset="0"/>
              <a:ea typeface="Geneva" pitchFamily="-128" charset="-128"/>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54" b="7191"/>
          <a:stretch/>
        </p:blipFill>
        <p:spPr bwMode="auto">
          <a:xfrm>
            <a:off x="-13806" y="928140"/>
            <a:ext cx="9131213" cy="504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00516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Flere lysbilder for de som trenger mer</a:t>
            </a:r>
            <a:endParaRPr lang="nb-NO" dirty="0"/>
          </a:p>
        </p:txBody>
      </p:sp>
      <p:sp>
        <p:nvSpPr>
          <p:cNvPr id="3" name="Content Placeholder 2"/>
          <p:cNvSpPr>
            <a:spLocks noGrp="1"/>
          </p:cNvSpPr>
          <p:nvPr>
            <p:ph idx="1"/>
          </p:nvPr>
        </p:nvSpPr>
        <p:spPr/>
        <p:txBody>
          <a:bodyPr/>
          <a:lstStyle/>
          <a:p>
            <a:pPr marL="0" indent="0">
              <a:buNone/>
            </a:pPr>
            <a:r>
              <a:rPr lang="nb-NO" sz="2800" dirty="0" smtClean="0"/>
              <a:t>De følgende lysbildene er ikke ment til bruk i et standardforedrag, men de kan være nyttige i enkelte tilfeller. Bestem selv.</a:t>
            </a:r>
            <a:endParaRPr lang="nb-NO" sz="2800" dirty="0"/>
          </a:p>
        </p:txBody>
      </p:sp>
    </p:spTree>
    <p:extLst>
      <p:ext uri="{BB962C8B-B14F-4D97-AF65-F5344CB8AC3E}">
        <p14:creationId xmlns:p14="http://schemas.microsoft.com/office/powerpoint/2010/main" val="427267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Filippinene</a:t>
            </a:r>
            <a:endParaRPr lang="nb-NO" dirty="0"/>
          </a:p>
        </p:txBody>
      </p:sp>
      <p:sp>
        <p:nvSpPr>
          <p:cNvPr id="3" name="Content Placeholder 2"/>
          <p:cNvSpPr>
            <a:spLocks noGrp="1"/>
          </p:cNvSpPr>
          <p:nvPr>
            <p:ph idx="1"/>
          </p:nvPr>
        </p:nvSpPr>
        <p:spPr>
          <a:xfrm>
            <a:off x="457200" y="1898829"/>
            <a:ext cx="8229600" cy="4365485"/>
          </a:xfrm>
        </p:spPr>
        <p:txBody>
          <a:bodyPr/>
          <a:lstStyle/>
          <a:p>
            <a:pPr marL="0" indent="0">
              <a:buNone/>
            </a:pPr>
            <a:r>
              <a:rPr lang="nb-NO" b="1" dirty="0" smtClean="0"/>
              <a:t>Problem</a:t>
            </a:r>
          </a:p>
          <a:p>
            <a:r>
              <a:rPr lang="nb-NO" dirty="0" smtClean="0"/>
              <a:t>Omfattende tortur mot marginaliserte grupper i byene (fattige ungdommer, prostituerte) og i kamp mot narkotika</a:t>
            </a:r>
          </a:p>
          <a:p>
            <a:r>
              <a:rPr lang="nb-NO" dirty="0" smtClean="0"/>
              <a:t>Virkemiddel for å hindre støtte for væpnete motstandsgrupper</a:t>
            </a:r>
          </a:p>
          <a:p>
            <a:r>
              <a:rPr lang="nb-NO" dirty="0" smtClean="0"/>
              <a:t>Farlig å anmelde tortur</a:t>
            </a:r>
          </a:p>
          <a:p>
            <a:r>
              <a:rPr lang="nb-NO" dirty="0" smtClean="0"/>
              <a:t>Svake rutiner for medisinsk undersøkelse av ofre</a:t>
            </a:r>
          </a:p>
          <a:p>
            <a:endParaRPr lang="nb-NO" sz="800" dirty="0"/>
          </a:p>
          <a:p>
            <a:pPr marL="0" indent="0">
              <a:buNone/>
            </a:pPr>
            <a:r>
              <a:rPr lang="nb-NO" b="1" dirty="0" smtClean="0"/>
              <a:t>Muligheter</a:t>
            </a:r>
          </a:p>
          <a:p>
            <a:r>
              <a:rPr lang="nb-NO" dirty="0" smtClean="0"/>
              <a:t>I teori gode lover</a:t>
            </a:r>
          </a:p>
          <a:p>
            <a:r>
              <a:rPr lang="nb-NO" dirty="0" smtClean="0"/>
              <a:t>Aktiv </a:t>
            </a:r>
            <a:r>
              <a:rPr lang="nb-NO" dirty="0" err="1" smtClean="0"/>
              <a:t>mr</a:t>
            </a:r>
            <a:r>
              <a:rPr lang="nb-NO" dirty="0" smtClean="0"/>
              <a:t>-bevegelse</a:t>
            </a:r>
          </a:p>
          <a:p>
            <a:r>
              <a:rPr lang="nb-NO" dirty="0" smtClean="0"/>
              <a:t>Opptatt av internasjonalt omdømme</a:t>
            </a:r>
          </a:p>
        </p:txBody>
      </p:sp>
    </p:spTree>
    <p:extLst>
      <p:ext uri="{BB962C8B-B14F-4D97-AF65-F5344CB8AC3E}">
        <p14:creationId xmlns:p14="http://schemas.microsoft.com/office/powerpoint/2010/main" val="916302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Filippinene: </a:t>
            </a:r>
            <a:r>
              <a:rPr lang="nb-NO" dirty="0" err="1" smtClean="0"/>
              <a:t>Alfreda</a:t>
            </a:r>
            <a:r>
              <a:rPr lang="nb-NO" dirty="0" smtClean="0"/>
              <a:t> </a:t>
            </a:r>
            <a:r>
              <a:rPr lang="nb-NO" dirty="0" err="1" smtClean="0"/>
              <a:t>Disbarro</a:t>
            </a:r>
            <a:endParaRPr lang="nb-NO" dirty="0"/>
          </a:p>
        </p:txBody>
      </p:sp>
      <p:sp>
        <p:nvSpPr>
          <p:cNvPr id="3" name="Content Placeholder 2"/>
          <p:cNvSpPr>
            <a:spLocks noGrp="1"/>
          </p:cNvSpPr>
          <p:nvPr>
            <p:ph idx="1"/>
          </p:nvPr>
        </p:nvSpPr>
        <p:spPr/>
        <p:txBody>
          <a:bodyPr/>
          <a:lstStyle/>
          <a:p>
            <a:r>
              <a:rPr lang="en-GB" dirty="0" err="1" smtClean="0"/>
              <a:t>Mistenkt</a:t>
            </a:r>
            <a:r>
              <a:rPr lang="en-GB" dirty="0" smtClean="0"/>
              <a:t> </a:t>
            </a:r>
            <a:r>
              <a:rPr lang="en-GB" dirty="0"/>
              <a:t>for </a:t>
            </a:r>
            <a:r>
              <a:rPr lang="en-GB" dirty="0" err="1"/>
              <a:t>kriminell</a:t>
            </a:r>
            <a:r>
              <a:rPr lang="en-GB" dirty="0"/>
              <a:t> </a:t>
            </a:r>
            <a:r>
              <a:rPr lang="en-GB" dirty="0" err="1"/>
              <a:t>virksomhet</a:t>
            </a:r>
            <a:endParaRPr lang="en-GB" dirty="0"/>
          </a:p>
          <a:p>
            <a:r>
              <a:rPr lang="nb-NO" dirty="0"/>
              <a:t>Fabrikkerte bevis?</a:t>
            </a:r>
            <a:endParaRPr lang="en-GB" dirty="0"/>
          </a:p>
          <a:p>
            <a:r>
              <a:rPr lang="nb-NO" dirty="0"/>
              <a:t>Grundig torturert</a:t>
            </a:r>
          </a:p>
          <a:p>
            <a:r>
              <a:rPr lang="nb-NO" dirty="0"/>
              <a:t>Venter på dom</a:t>
            </a:r>
          </a:p>
          <a:p>
            <a:pPr marL="0" indent="0">
              <a:buNone/>
            </a:pPr>
            <a:endParaRPr lang="nb-NO"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53" t="10072" r="14689"/>
          <a:stretch/>
        </p:blipFill>
        <p:spPr bwMode="auto">
          <a:xfrm>
            <a:off x="4870174" y="2953142"/>
            <a:ext cx="4273826" cy="390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01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Marokko &amp; Vest-Sahara/DARS</a:t>
            </a:r>
            <a:endParaRPr lang="nb-NO" dirty="0"/>
          </a:p>
        </p:txBody>
      </p:sp>
      <p:sp>
        <p:nvSpPr>
          <p:cNvPr id="3" name="Content Placeholder 2"/>
          <p:cNvSpPr>
            <a:spLocks noGrp="1"/>
          </p:cNvSpPr>
          <p:nvPr>
            <p:ph idx="1"/>
          </p:nvPr>
        </p:nvSpPr>
        <p:spPr>
          <a:xfrm>
            <a:off x="457200" y="1898796"/>
            <a:ext cx="8229600" cy="4320576"/>
          </a:xfrm>
        </p:spPr>
        <p:txBody>
          <a:bodyPr/>
          <a:lstStyle/>
          <a:p>
            <a:pPr marL="0" indent="0">
              <a:buNone/>
            </a:pPr>
            <a:r>
              <a:rPr lang="nb-NO" b="1" dirty="0" smtClean="0"/>
              <a:t>Problem</a:t>
            </a:r>
          </a:p>
          <a:p>
            <a:r>
              <a:rPr lang="nb-NO" dirty="0" smtClean="0"/>
              <a:t>Omfattende tortur av demonstranter, politiske aktivister (inkl. Sahrawi) og mistenkte «terrorister»</a:t>
            </a:r>
          </a:p>
          <a:p>
            <a:r>
              <a:rPr lang="nb-NO" dirty="0" smtClean="0"/>
              <a:t>«Politisk politi» og etterretningstjenesten har egne fengsler for tortur</a:t>
            </a:r>
          </a:p>
          <a:p>
            <a:r>
              <a:rPr lang="nb-NO" dirty="0" smtClean="0"/>
              <a:t>«</a:t>
            </a:r>
            <a:r>
              <a:rPr lang="nb-NO" dirty="0"/>
              <a:t>T</a:t>
            </a:r>
            <a:r>
              <a:rPr lang="nb-NO" dirty="0" smtClean="0"/>
              <a:t>ilståelser» i avhør ofte eneste bevis i rettssaker</a:t>
            </a:r>
          </a:p>
          <a:p>
            <a:endParaRPr lang="nb-NO" sz="800" dirty="0"/>
          </a:p>
          <a:p>
            <a:pPr marL="0" indent="0">
              <a:buNone/>
            </a:pPr>
            <a:r>
              <a:rPr lang="nb-NO" b="1" dirty="0" smtClean="0"/>
              <a:t>Muligheter</a:t>
            </a:r>
          </a:p>
          <a:p>
            <a:r>
              <a:rPr lang="nb-NO" dirty="0" smtClean="0"/>
              <a:t>Ny regjering, ny grunnlov og nasjonal MR-råd (2011)</a:t>
            </a:r>
          </a:p>
          <a:p>
            <a:r>
              <a:rPr lang="nb-NO" dirty="0" smtClean="0"/>
              <a:t>Innrømmer tidligere tortur, lover bedring</a:t>
            </a:r>
          </a:p>
          <a:p>
            <a:r>
              <a:rPr lang="nb-NO" dirty="0" smtClean="0"/>
              <a:t>Svært opptatt av internasjonalt omdømme</a:t>
            </a:r>
          </a:p>
          <a:p>
            <a:endParaRPr lang="nb-NO" dirty="0"/>
          </a:p>
        </p:txBody>
      </p:sp>
    </p:spTree>
    <p:extLst>
      <p:ext uri="{BB962C8B-B14F-4D97-AF65-F5344CB8AC3E}">
        <p14:creationId xmlns:p14="http://schemas.microsoft.com/office/powerpoint/2010/main" val="277477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998" y="4419132"/>
            <a:ext cx="2108001" cy="24388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nb-NO" dirty="0" smtClean="0"/>
              <a:t>Marokko: Ali </a:t>
            </a:r>
            <a:r>
              <a:rPr lang="nb-NO" dirty="0" err="1" smtClean="0"/>
              <a:t>Aarrass</a:t>
            </a:r>
            <a:endParaRPr lang="nb-NO" dirty="0"/>
          </a:p>
        </p:txBody>
      </p:sp>
      <p:sp>
        <p:nvSpPr>
          <p:cNvPr id="3" name="Content Placeholder 2"/>
          <p:cNvSpPr>
            <a:spLocks noGrp="1"/>
          </p:cNvSpPr>
          <p:nvPr>
            <p:ph idx="1"/>
          </p:nvPr>
        </p:nvSpPr>
        <p:spPr/>
        <p:txBody>
          <a:bodyPr/>
          <a:lstStyle/>
          <a:p>
            <a:pPr>
              <a:defRPr/>
            </a:pPr>
            <a:r>
              <a:rPr lang="nb-NO" dirty="0" smtClean="0"/>
              <a:t>Terrormistenkt</a:t>
            </a:r>
            <a:endParaRPr lang="nb-NO" dirty="0"/>
          </a:p>
          <a:p>
            <a:pPr>
              <a:defRPr/>
            </a:pPr>
            <a:r>
              <a:rPr lang="nb-NO" dirty="0"/>
              <a:t>Fengslet i Spania i 2010</a:t>
            </a:r>
          </a:p>
          <a:p>
            <a:pPr>
              <a:defRPr/>
            </a:pPr>
            <a:r>
              <a:rPr lang="nb-NO" dirty="0" smtClean="0"/>
              <a:t>Utlevert </a:t>
            </a:r>
            <a:r>
              <a:rPr lang="nb-NO" dirty="0"/>
              <a:t>til Marokko i 2010, på tross av advarsler fra FNs MR-</a:t>
            </a:r>
            <a:r>
              <a:rPr lang="nb-NO" dirty="0" err="1"/>
              <a:t>komitè</a:t>
            </a:r>
            <a:r>
              <a:rPr lang="nb-NO" dirty="0"/>
              <a:t> og </a:t>
            </a:r>
            <a:r>
              <a:rPr lang="nb-NO" dirty="0" smtClean="0"/>
              <a:t>Amnesty</a:t>
            </a:r>
            <a:endParaRPr lang="nb-NO" dirty="0"/>
          </a:p>
          <a:p>
            <a:pPr>
              <a:defRPr/>
            </a:pPr>
            <a:r>
              <a:rPr lang="nb-NO" dirty="0"/>
              <a:t>Anholdt og torturert ved retur: Slått under føttene (</a:t>
            </a:r>
            <a:r>
              <a:rPr lang="nb-NO" dirty="0" err="1"/>
              <a:t>falaqa</a:t>
            </a:r>
            <a:r>
              <a:rPr lang="nb-NO" dirty="0"/>
              <a:t>), elektriske sjokk på testikler, sigarettslukking med </a:t>
            </a:r>
            <a:r>
              <a:rPr lang="nb-NO" dirty="0" smtClean="0"/>
              <a:t>mer</a:t>
            </a:r>
            <a:endParaRPr lang="nb-NO" dirty="0"/>
          </a:p>
          <a:p>
            <a:pPr>
              <a:defRPr/>
            </a:pPr>
            <a:r>
              <a:rPr lang="nb-NO" dirty="0"/>
              <a:t>Dømt til 15 års fengsel i 2011, senere redusert til 12 år</a:t>
            </a:r>
          </a:p>
          <a:p>
            <a:pPr>
              <a:defRPr/>
            </a:pPr>
            <a:r>
              <a:rPr lang="nb-NO" dirty="0"/>
              <a:t>Dømt utelukkende på grunnlag av tilståelser under </a:t>
            </a:r>
            <a:r>
              <a:rPr lang="nb-NO" dirty="0" smtClean="0"/>
              <a:t>tortur</a:t>
            </a:r>
            <a:endParaRPr lang="nb-NO" dirty="0"/>
          </a:p>
          <a:p>
            <a:pPr>
              <a:spcBef>
                <a:spcPts val="1125"/>
              </a:spcBef>
            </a:pPr>
            <a:r>
              <a:rPr lang="en-GB" dirty="0" err="1">
                <a:cs typeface="Arial Narrow"/>
              </a:rPr>
              <a:t>Manglende</a:t>
            </a:r>
            <a:r>
              <a:rPr lang="en-GB" dirty="0">
                <a:cs typeface="Arial Narrow"/>
              </a:rPr>
              <a:t> </a:t>
            </a:r>
            <a:r>
              <a:rPr lang="en-GB" dirty="0" err="1">
                <a:cs typeface="Arial Narrow"/>
              </a:rPr>
              <a:t>etterforskning</a:t>
            </a:r>
            <a:r>
              <a:rPr lang="en-GB" dirty="0">
                <a:cs typeface="Arial Narrow"/>
              </a:rPr>
              <a:t> </a:t>
            </a:r>
            <a:r>
              <a:rPr lang="en-GB" dirty="0" err="1">
                <a:cs typeface="Arial Narrow"/>
              </a:rPr>
              <a:t>av</a:t>
            </a:r>
            <a:r>
              <a:rPr lang="en-GB" dirty="0">
                <a:cs typeface="Arial Narrow"/>
              </a:rPr>
              <a:t> </a:t>
            </a:r>
            <a:r>
              <a:rPr lang="en-GB" dirty="0" err="1">
                <a:cs typeface="Arial Narrow"/>
              </a:rPr>
              <a:t>påstander</a:t>
            </a:r>
            <a:r>
              <a:rPr lang="en-GB" dirty="0">
                <a:cs typeface="Arial Narrow"/>
              </a:rPr>
              <a:t> om </a:t>
            </a:r>
            <a:r>
              <a:rPr lang="en-GB" dirty="0" err="1">
                <a:cs typeface="Arial Narrow"/>
              </a:rPr>
              <a:t>tortur</a:t>
            </a:r>
            <a:endParaRPr lang="en-GB" dirty="0">
              <a:cs typeface="Arial Narrow"/>
            </a:endParaRPr>
          </a:p>
          <a:p>
            <a:endParaRPr lang="nb-NO" dirty="0"/>
          </a:p>
        </p:txBody>
      </p:sp>
    </p:spTree>
    <p:extLst>
      <p:ext uri="{BB962C8B-B14F-4D97-AF65-F5344CB8AC3E}">
        <p14:creationId xmlns:p14="http://schemas.microsoft.com/office/powerpoint/2010/main" val="1668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Mexico</a:t>
            </a:r>
            <a:endParaRPr lang="nb-NO" dirty="0"/>
          </a:p>
        </p:txBody>
      </p:sp>
      <p:sp>
        <p:nvSpPr>
          <p:cNvPr id="3" name="Content Placeholder 2"/>
          <p:cNvSpPr>
            <a:spLocks noGrp="1"/>
          </p:cNvSpPr>
          <p:nvPr>
            <p:ph idx="1"/>
          </p:nvPr>
        </p:nvSpPr>
        <p:spPr>
          <a:xfrm>
            <a:off x="457200" y="1808785"/>
            <a:ext cx="8229600" cy="4500600"/>
          </a:xfrm>
        </p:spPr>
        <p:txBody>
          <a:bodyPr/>
          <a:lstStyle/>
          <a:p>
            <a:pPr marL="0" indent="0">
              <a:buNone/>
            </a:pPr>
            <a:r>
              <a:rPr lang="nb-NO" b="1" dirty="0" smtClean="0"/>
              <a:t>Problem</a:t>
            </a:r>
            <a:r>
              <a:rPr lang="nb-NO" dirty="0"/>
              <a:t>:</a:t>
            </a:r>
            <a:endParaRPr lang="nb-NO" dirty="0" smtClean="0"/>
          </a:p>
          <a:p>
            <a:r>
              <a:rPr lang="nb-NO" dirty="0" smtClean="0"/>
              <a:t>Vide fullmakter for sikkerhetsstyrker i kamp mot økende kriminalitet</a:t>
            </a:r>
          </a:p>
          <a:p>
            <a:r>
              <a:rPr lang="nb-NO" dirty="0" smtClean="0"/>
              <a:t>Tortur sentral virkemiddel for å «oppklare» forbrytelser</a:t>
            </a:r>
          </a:p>
          <a:p>
            <a:r>
              <a:rPr lang="nb-NO" dirty="0"/>
              <a:t>F</a:t>
            </a:r>
            <a:r>
              <a:rPr lang="nb-NO" dirty="0" smtClean="0"/>
              <a:t>emdobling av tortur fra 2005 til 2012</a:t>
            </a:r>
          </a:p>
          <a:p>
            <a:r>
              <a:rPr lang="nb-NO" dirty="0" smtClean="0"/>
              <a:t>Nesten garantert straffefrihet</a:t>
            </a:r>
          </a:p>
          <a:p>
            <a:r>
              <a:rPr lang="nb-NO" dirty="0" smtClean="0"/>
              <a:t>Mangel i etterforskning og medisinsk kartlegging</a:t>
            </a:r>
          </a:p>
          <a:p>
            <a:endParaRPr lang="nb-NO" sz="800" dirty="0" smtClean="0"/>
          </a:p>
          <a:p>
            <a:pPr marL="0" indent="0">
              <a:buNone/>
            </a:pPr>
            <a:r>
              <a:rPr lang="nb-NO" b="1" dirty="0" smtClean="0"/>
              <a:t>Muligheter:</a:t>
            </a:r>
          </a:p>
          <a:p>
            <a:r>
              <a:rPr lang="nb-NO" dirty="0" smtClean="0"/>
              <a:t>Ny regjering har innrømmet problemet og lovet bedring</a:t>
            </a:r>
          </a:p>
          <a:p>
            <a:r>
              <a:rPr lang="nb-NO" dirty="0" smtClean="0"/>
              <a:t>Reform av rettsvesen innen 2016</a:t>
            </a:r>
          </a:p>
          <a:p>
            <a:pPr marL="0" indent="0">
              <a:buNone/>
            </a:pPr>
            <a:endParaRPr lang="nb-NO" dirty="0"/>
          </a:p>
        </p:txBody>
      </p:sp>
    </p:spTree>
    <p:extLst>
      <p:ext uri="{BB962C8B-B14F-4D97-AF65-F5344CB8AC3E}">
        <p14:creationId xmlns:p14="http://schemas.microsoft.com/office/powerpoint/2010/main" val="256664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652"/>
            <a:ext cx="8229600" cy="933948"/>
          </a:xfrm>
        </p:spPr>
        <p:txBody>
          <a:bodyPr/>
          <a:lstStyle/>
          <a:p>
            <a:r>
              <a:rPr lang="nb-NO" altLang="en-US" dirty="0" smtClean="0">
                <a:latin typeface="Lucida Grande" pitchFamily="-84" charset="0"/>
              </a:rPr>
              <a:t>Mexico: Claudia Medina </a:t>
            </a:r>
            <a:r>
              <a:rPr lang="nb-NO" altLang="en-US" dirty="0" err="1" smtClean="0">
                <a:latin typeface="Lucida Grande" pitchFamily="-84" charset="0"/>
              </a:rPr>
              <a:t>Tamariz</a:t>
            </a:r>
            <a:endParaRPr lang="nb-NO" dirty="0"/>
          </a:p>
        </p:txBody>
      </p:sp>
      <p:sp>
        <p:nvSpPr>
          <p:cNvPr id="3" name="Content Placeholder 2"/>
          <p:cNvSpPr>
            <a:spLocks noGrp="1"/>
          </p:cNvSpPr>
          <p:nvPr>
            <p:ph idx="1"/>
          </p:nvPr>
        </p:nvSpPr>
        <p:spPr/>
        <p:txBody>
          <a:bodyPr/>
          <a:lstStyle/>
          <a:p>
            <a:pPr algn="ctr">
              <a:buNone/>
              <a:defRPr/>
            </a:pPr>
            <a:endParaRPr lang="nb-NO" altLang="en-US" sz="1200" b="1" dirty="0">
              <a:latin typeface="Lucida Grande" pitchFamily="-84" charset="0"/>
            </a:endParaRPr>
          </a:p>
          <a:p>
            <a:pPr>
              <a:defRPr/>
            </a:pPr>
            <a:r>
              <a:rPr lang="en-GB" dirty="0" err="1">
                <a:cs typeface="Arial Narrow"/>
              </a:rPr>
              <a:t>Mistenkt</a:t>
            </a:r>
            <a:r>
              <a:rPr lang="en-GB" dirty="0">
                <a:cs typeface="Arial Narrow"/>
              </a:rPr>
              <a:t> for </a:t>
            </a:r>
            <a:r>
              <a:rPr lang="en-GB" dirty="0" err="1">
                <a:cs typeface="Arial Narrow"/>
              </a:rPr>
              <a:t>kriminell</a:t>
            </a:r>
            <a:r>
              <a:rPr lang="en-GB" dirty="0">
                <a:cs typeface="Arial Narrow"/>
              </a:rPr>
              <a:t> </a:t>
            </a:r>
            <a:r>
              <a:rPr lang="en-GB" dirty="0" err="1">
                <a:cs typeface="Arial Narrow"/>
              </a:rPr>
              <a:t>virksomhet</a:t>
            </a:r>
            <a:endParaRPr lang="en-GB" dirty="0">
              <a:cs typeface="Arial Narrow"/>
            </a:endParaRPr>
          </a:p>
          <a:p>
            <a:pPr>
              <a:defRPr/>
            </a:pPr>
            <a:r>
              <a:rPr lang="en-GB" dirty="0" err="1">
                <a:cs typeface="Arial Narrow"/>
              </a:rPr>
              <a:t>Elektriske</a:t>
            </a:r>
            <a:r>
              <a:rPr lang="en-GB" dirty="0">
                <a:cs typeface="Arial Narrow"/>
              </a:rPr>
              <a:t> </a:t>
            </a:r>
            <a:r>
              <a:rPr lang="en-GB" dirty="0" err="1">
                <a:cs typeface="Arial Narrow"/>
              </a:rPr>
              <a:t>sjokk</a:t>
            </a:r>
            <a:r>
              <a:rPr lang="en-GB" dirty="0">
                <a:cs typeface="Arial Narrow"/>
              </a:rPr>
              <a:t>, </a:t>
            </a:r>
            <a:r>
              <a:rPr lang="en-GB" dirty="0" err="1">
                <a:cs typeface="Arial Narrow"/>
              </a:rPr>
              <a:t>slått</a:t>
            </a:r>
            <a:r>
              <a:rPr lang="en-GB" dirty="0">
                <a:cs typeface="Arial Narrow"/>
              </a:rPr>
              <a:t> </a:t>
            </a:r>
            <a:r>
              <a:rPr lang="en-GB" dirty="0" err="1">
                <a:cs typeface="Arial Narrow"/>
              </a:rPr>
              <a:t>og</a:t>
            </a:r>
            <a:r>
              <a:rPr lang="en-GB" dirty="0">
                <a:cs typeface="Arial Narrow"/>
              </a:rPr>
              <a:t> </a:t>
            </a:r>
            <a:r>
              <a:rPr lang="en-GB" dirty="0" err="1">
                <a:cs typeface="Arial Narrow"/>
              </a:rPr>
              <a:t>sparket</a:t>
            </a:r>
            <a:r>
              <a:rPr lang="en-GB" dirty="0">
                <a:cs typeface="Arial Narrow"/>
              </a:rPr>
              <a:t>.  </a:t>
            </a:r>
            <a:r>
              <a:rPr lang="en-GB" dirty="0" err="1">
                <a:cs typeface="Arial Narrow"/>
              </a:rPr>
              <a:t>Bundet</a:t>
            </a:r>
            <a:r>
              <a:rPr lang="en-GB" dirty="0">
                <a:cs typeface="Arial Narrow"/>
              </a:rPr>
              <a:t> </a:t>
            </a:r>
            <a:r>
              <a:rPr lang="en-GB" dirty="0" err="1">
                <a:cs typeface="Arial Narrow"/>
              </a:rPr>
              <a:t>til</a:t>
            </a:r>
            <a:r>
              <a:rPr lang="en-GB" dirty="0">
                <a:cs typeface="Arial Narrow"/>
              </a:rPr>
              <a:t> en </a:t>
            </a:r>
            <a:r>
              <a:rPr lang="en-GB" dirty="0" err="1">
                <a:cs typeface="Arial Narrow"/>
              </a:rPr>
              <a:t>stol</a:t>
            </a:r>
            <a:r>
              <a:rPr lang="en-GB" dirty="0">
                <a:cs typeface="Arial Narrow"/>
              </a:rPr>
              <a:t> </a:t>
            </a:r>
            <a:r>
              <a:rPr lang="en-GB" dirty="0" err="1">
                <a:cs typeface="Arial Narrow"/>
              </a:rPr>
              <a:t>og</a:t>
            </a:r>
            <a:r>
              <a:rPr lang="en-GB" dirty="0">
                <a:cs typeface="Arial Narrow"/>
              </a:rPr>
              <a:t> </a:t>
            </a:r>
            <a:r>
              <a:rPr lang="en-GB" dirty="0" err="1">
                <a:cs typeface="Arial Narrow"/>
              </a:rPr>
              <a:t>etterlatt</a:t>
            </a:r>
            <a:r>
              <a:rPr lang="en-GB" dirty="0">
                <a:cs typeface="Arial Narrow"/>
              </a:rPr>
              <a:t> </a:t>
            </a:r>
            <a:r>
              <a:rPr lang="en-GB" dirty="0" err="1">
                <a:cs typeface="Arial Narrow"/>
              </a:rPr>
              <a:t>i</a:t>
            </a:r>
            <a:r>
              <a:rPr lang="en-GB" dirty="0">
                <a:cs typeface="Arial Narrow"/>
              </a:rPr>
              <a:t> </a:t>
            </a:r>
            <a:r>
              <a:rPr lang="en-GB" dirty="0" err="1">
                <a:cs typeface="Arial Narrow"/>
              </a:rPr>
              <a:t>brennende</a:t>
            </a:r>
            <a:r>
              <a:rPr lang="en-GB" dirty="0">
                <a:cs typeface="Arial Narrow"/>
              </a:rPr>
              <a:t> </a:t>
            </a:r>
            <a:r>
              <a:rPr lang="en-GB" dirty="0" err="1">
                <a:cs typeface="Arial Narrow"/>
              </a:rPr>
              <a:t>ettermiddagssol</a:t>
            </a:r>
            <a:r>
              <a:rPr lang="en-GB" dirty="0">
                <a:cs typeface="Arial Narrow"/>
              </a:rPr>
              <a:t>. </a:t>
            </a:r>
          </a:p>
          <a:p>
            <a:pPr>
              <a:defRPr/>
            </a:pPr>
            <a:r>
              <a:rPr lang="en-GB" dirty="0" err="1">
                <a:cs typeface="Arial Narrow"/>
              </a:rPr>
              <a:t>Alle</a:t>
            </a:r>
            <a:r>
              <a:rPr lang="en-GB" dirty="0">
                <a:cs typeface="Arial Narrow"/>
              </a:rPr>
              <a:t> </a:t>
            </a:r>
            <a:r>
              <a:rPr lang="en-GB" dirty="0" err="1">
                <a:cs typeface="Arial Narrow"/>
              </a:rPr>
              <a:t>anklager</a:t>
            </a:r>
            <a:r>
              <a:rPr lang="en-GB" dirty="0">
                <a:cs typeface="Arial Narrow"/>
              </a:rPr>
              <a:t> </a:t>
            </a:r>
            <a:r>
              <a:rPr lang="en-GB" dirty="0" err="1">
                <a:cs typeface="Arial Narrow"/>
              </a:rPr>
              <a:t>droppet</a:t>
            </a:r>
            <a:r>
              <a:rPr lang="en-GB" dirty="0">
                <a:cs typeface="Arial Narrow"/>
              </a:rPr>
              <a:t> </a:t>
            </a:r>
            <a:r>
              <a:rPr lang="en-GB" dirty="0" err="1">
                <a:cs typeface="Arial Narrow"/>
              </a:rPr>
              <a:t>utenom</a:t>
            </a:r>
            <a:r>
              <a:rPr lang="en-GB" dirty="0">
                <a:cs typeface="Arial Narrow"/>
              </a:rPr>
              <a:t> en – </a:t>
            </a:r>
            <a:r>
              <a:rPr lang="en-GB" dirty="0" err="1">
                <a:cs typeface="Arial Narrow"/>
              </a:rPr>
              <a:t>besittelse</a:t>
            </a:r>
            <a:r>
              <a:rPr lang="en-GB" dirty="0">
                <a:cs typeface="Arial Narrow"/>
              </a:rPr>
              <a:t> </a:t>
            </a:r>
            <a:r>
              <a:rPr lang="en-GB" dirty="0" err="1">
                <a:cs typeface="Arial Narrow"/>
              </a:rPr>
              <a:t>av</a:t>
            </a:r>
            <a:r>
              <a:rPr lang="en-GB" dirty="0">
                <a:cs typeface="Arial Narrow"/>
              </a:rPr>
              <a:t> </a:t>
            </a:r>
            <a:r>
              <a:rPr lang="en-GB" dirty="0" err="1">
                <a:cs typeface="Arial Narrow"/>
              </a:rPr>
              <a:t>ulovlig</a:t>
            </a:r>
            <a:r>
              <a:rPr lang="en-GB" dirty="0">
                <a:cs typeface="Arial Narrow"/>
              </a:rPr>
              <a:t> </a:t>
            </a:r>
            <a:r>
              <a:rPr lang="en-GB" dirty="0" err="1">
                <a:cs typeface="Arial Narrow"/>
              </a:rPr>
              <a:t>våpen</a:t>
            </a:r>
            <a:r>
              <a:rPr lang="en-GB" dirty="0">
                <a:cs typeface="Arial Narrow"/>
              </a:rPr>
              <a:t>.</a:t>
            </a:r>
          </a:p>
          <a:p>
            <a:pPr>
              <a:defRPr/>
            </a:pPr>
            <a:r>
              <a:rPr lang="en-GB" dirty="0" err="1" smtClean="0">
                <a:cs typeface="Arial Narrow"/>
              </a:rPr>
              <a:t>Kjemper</a:t>
            </a:r>
            <a:r>
              <a:rPr lang="en-GB" dirty="0" smtClean="0">
                <a:cs typeface="Arial Narrow"/>
              </a:rPr>
              <a:t> </a:t>
            </a:r>
            <a:r>
              <a:rPr lang="en-GB" dirty="0">
                <a:cs typeface="Arial Narrow"/>
              </a:rPr>
              <a:t>for </a:t>
            </a:r>
            <a:r>
              <a:rPr lang="en-GB" dirty="0" err="1" smtClean="0">
                <a:cs typeface="Arial Narrow"/>
              </a:rPr>
              <a:t>etterforskning</a:t>
            </a:r>
            <a:r>
              <a:rPr lang="en-GB" dirty="0" smtClean="0">
                <a:cs typeface="Arial Narrow"/>
              </a:rPr>
              <a:t> </a:t>
            </a:r>
            <a:r>
              <a:rPr lang="en-GB" dirty="0" err="1">
                <a:cs typeface="Arial Narrow"/>
              </a:rPr>
              <a:t>av</a:t>
            </a:r>
            <a:r>
              <a:rPr lang="en-GB" dirty="0">
                <a:cs typeface="Arial Narrow"/>
              </a:rPr>
              <a:t> </a:t>
            </a:r>
            <a:r>
              <a:rPr lang="en-GB" dirty="0" err="1">
                <a:cs typeface="Arial Narrow"/>
              </a:rPr>
              <a:t>torturen</a:t>
            </a:r>
            <a:r>
              <a:rPr lang="en-GB" dirty="0">
                <a:cs typeface="Arial Narrow"/>
              </a:rPr>
              <a:t> </a:t>
            </a:r>
            <a:r>
              <a:rPr lang="en-GB" dirty="0" err="1">
                <a:cs typeface="Arial Narrow"/>
              </a:rPr>
              <a:t>hun</a:t>
            </a:r>
            <a:r>
              <a:rPr lang="en-GB" dirty="0">
                <a:cs typeface="Arial Narrow"/>
              </a:rPr>
              <a:t> </a:t>
            </a:r>
            <a:r>
              <a:rPr lang="en-GB" dirty="0" err="1">
                <a:cs typeface="Arial Narrow"/>
              </a:rPr>
              <a:t>ble</a:t>
            </a:r>
            <a:r>
              <a:rPr lang="en-GB" dirty="0">
                <a:cs typeface="Arial Narrow"/>
              </a:rPr>
              <a:t> </a:t>
            </a:r>
            <a:r>
              <a:rPr lang="en-GB" dirty="0" err="1">
                <a:cs typeface="Arial Narrow"/>
              </a:rPr>
              <a:t>utsatt</a:t>
            </a:r>
            <a:r>
              <a:rPr lang="en-GB" dirty="0">
                <a:cs typeface="Arial Narrow"/>
              </a:rPr>
              <a:t> for </a:t>
            </a:r>
            <a:r>
              <a:rPr lang="en-GB" dirty="0" err="1">
                <a:cs typeface="Arial Narrow"/>
              </a:rPr>
              <a:t>og</a:t>
            </a:r>
            <a:r>
              <a:rPr lang="en-GB" dirty="0">
                <a:cs typeface="Arial Narrow"/>
              </a:rPr>
              <a:t> for </a:t>
            </a:r>
            <a:r>
              <a:rPr lang="en-GB" dirty="0" err="1">
                <a:cs typeface="Arial Narrow"/>
              </a:rPr>
              <a:t>tilstrekkelige</a:t>
            </a:r>
            <a:r>
              <a:rPr lang="en-GB" dirty="0">
                <a:cs typeface="Arial Narrow"/>
              </a:rPr>
              <a:t> </a:t>
            </a:r>
            <a:r>
              <a:rPr lang="en-GB" dirty="0" err="1">
                <a:cs typeface="Arial Narrow"/>
              </a:rPr>
              <a:t>medisinske</a:t>
            </a:r>
            <a:r>
              <a:rPr lang="en-GB" dirty="0">
                <a:cs typeface="Arial Narrow"/>
              </a:rPr>
              <a:t> </a:t>
            </a:r>
            <a:r>
              <a:rPr lang="en-GB" dirty="0" err="1">
                <a:cs typeface="Arial Narrow"/>
              </a:rPr>
              <a:t>undersøkelser</a:t>
            </a:r>
            <a:r>
              <a:rPr lang="en-GB" dirty="0">
                <a:cs typeface="Arial Narrow"/>
              </a:rPr>
              <a:t>. </a:t>
            </a:r>
          </a:p>
          <a:p>
            <a:pPr>
              <a:spcBef>
                <a:spcPts val="1125"/>
              </a:spcBef>
              <a:buNone/>
            </a:pPr>
            <a:endParaRPr lang="en-GB" sz="1200" dirty="0">
              <a:cs typeface="Arial Narrow"/>
            </a:endParaRPr>
          </a:p>
          <a:p>
            <a:pPr>
              <a:spcBef>
                <a:spcPts val="1125"/>
              </a:spcBef>
              <a:buNone/>
            </a:pPr>
            <a:r>
              <a:rPr lang="en-GB" dirty="0">
                <a:cs typeface="Arial Narrow"/>
                <a:sym typeface="Wingdings" panose="05000000000000000000" pitchFamily="2" charset="2"/>
              </a:rPr>
              <a:t> </a:t>
            </a:r>
            <a:r>
              <a:rPr lang="en-GB" dirty="0">
                <a:cs typeface="Arial Narrow"/>
              </a:rPr>
              <a:t>Global </a:t>
            </a:r>
            <a:r>
              <a:rPr lang="en-GB" dirty="0" err="1">
                <a:cs typeface="Arial Narrow"/>
              </a:rPr>
              <a:t>aksjon</a:t>
            </a:r>
            <a:r>
              <a:rPr lang="en-GB" dirty="0">
                <a:cs typeface="Arial Narrow"/>
              </a:rPr>
              <a:t>: Mai - September</a:t>
            </a:r>
          </a:p>
          <a:p>
            <a:endParaRPr lang="nb-NO"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550" y="4347889"/>
            <a:ext cx="2659062" cy="25101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14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Nigeria</a:t>
            </a:r>
            <a:endParaRPr lang="nb-NO" dirty="0"/>
          </a:p>
        </p:txBody>
      </p:sp>
      <p:sp>
        <p:nvSpPr>
          <p:cNvPr id="3" name="Content Placeholder 2"/>
          <p:cNvSpPr>
            <a:spLocks noGrp="1"/>
          </p:cNvSpPr>
          <p:nvPr>
            <p:ph idx="1"/>
          </p:nvPr>
        </p:nvSpPr>
        <p:spPr>
          <a:xfrm>
            <a:off x="457200" y="1853825"/>
            <a:ext cx="8229600" cy="4455559"/>
          </a:xfrm>
        </p:spPr>
        <p:txBody>
          <a:bodyPr/>
          <a:lstStyle/>
          <a:p>
            <a:pPr marL="0" indent="0">
              <a:buNone/>
            </a:pPr>
            <a:r>
              <a:rPr lang="nb-NO" b="1" dirty="0" smtClean="0"/>
              <a:t>Problem</a:t>
            </a:r>
          </a:p>
          <a:p>
            <a:r>
              <a:rPr lang="nb-NO" dirty="0"/>
              <a:t>M</a:t>
            </a:r>
            <a:r>
              <a:rPr lang="nb-NO" dirty="0" smtClean="0"/>
              <a:t>angel på adgang til advokat, lege, kontakt med familie osv.</a:t>
            </a:r>
          </a:p>
          <a:p>
            <a:r>
              <a:rPr lang="nb-NO" dirty="0" smtClean="0"/>
              <a:t>Lang tid i politiarrest (1 måned, </a:t>
            </a:r>
            <a:r>
              <a:rPr lang="nb-NO" dirty="0" err="1" smtClean="0"/>
              <a:t>Boko</a:t>
            </a:r>
            <a:r>
              <a:rPr lang="nb-NO" dirty="0" smtClean="0"/>
              <a:t> Haram mistenkte 1 år)</a:t>
            </a:r>
          </a:p>
          <a:p>
            <a:r>
              <a:rPr lang="nb-NO" dirty="0" smtClean="0"/>
              <a:t>Statssikkerhetstjeneste (SSS) fullstendig uten kontroll</a:t>
            </a:r>
          </a:p>
          <a:p>
            <a:r>
              <a:rPr lang="nb-NO" dirty="0"/>
              <a:t>M</a:t>
            </a:r>
            <a:r>
              <a:rPr lang="nb-NO" dirty="0" smtClean="0"/>
              <a:t>ange domfellelser på grunnlag av tvungne «tilståelser»</a:t>
            </a:r>
          </a:p>
          <a:p>
            <a:r>
              <a:rPr lang="nb-NO" dirty="0" smtClean="0"/>
              <a:t>Omfattende korrupsjon</a:t>
            </a:r>
          </a:p>
          <a:p>
            <a:endParaRPr lang="nb-NO" sz="800" dirty="0"/>
          </a:p>
          <a:p>
            <a:pPr marL="0" indent="0">
              <a:buNone/>
            </a:pPr>
            <a:r>
              <a:rPr lang="nb-NO" b="1" dirty="0" smtClean="0"/>
              <a:t>Muligheter</a:t>
            </a:r>
          </a:p>
          <a:p>
            <a:r>
              <a:rPr lang="nb-NO" dirty="0" smtClean="0"/>
              <a:t>Stort internasjonalt engasjement (AU)</a:t>
            </a:r>
          </a:p>
          <a:p>
            <a:r>
              <a:rPr lang="nb-NO" dirty="0" smtClean="0"/>
              <a:t>Internasjonale næringskontakter (olje)</a:t>
            </a:r>
          </a:p>
          <a:p>
            <a:endParaRPr lang="nb-NO" dirty="0" smtClean="0"/>
          </a:p>
          <a:p>
            <a:endParaRPr lang="nb-NO" dirty="0"/>
          </a:p>
        </p:txBody>
      </p:sp>
    </p:spTree>
    <p:extLst>
      <p:ext uri="{BB962C8B-B14F-4D97-AF65-F5344CB8AC3E}">
        <p14:creationId xmlns:p14="http://schemas.microsoft.com/office/powerpoint/2010/main" val="175328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 t="6818" r="24717" b="4222"/>
          <a:stretch/>
        </p:blipFill>
        <p:spPr bwMode="auto">
          <a:xfrm>
            <a:off x="-36513" y="0"/>
            <a:ext cx="91805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481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Nigeria: Moses </a:t>
            </a:r>
            <a:r>
              <a:rPr lang="nb-NO" dirty="0" err="1" smtClean="0"/>
              <a:t>Akatugba</a:t>
            </a:r>
            <a:endParaRPr lang="nb-NO" dirty="0"/>
          </a:p>
        </p:txBody>
      </p:sp>
      <p:sp>
        <p:nvSpPr>
          <p:cNvPr id="3" name="Content Placeholder 2"/>
          <p:cNvSpPr>
            <a:spLocks noGrp="1"/>
          </p:cNvSpPr>
          <p:nvPr>
            <p:ph idx="1"/>
          </p:nvPr>
        </p:nvSpPr>
        <p:spPr>
          <a:xfrm>
            <a:off x="457200" y="1981200"/>
            <a:ext cx="6365100" cy="4114800"/>
          </a:xfrm>
        </p:spPr>
        <p:txBody>
          <a:bodyPr/>
          <a:lstStyle/>
          <a:p>
            <a:pPr>
              <a:buFont typeface="Wingdings" charset="0"/>
              <a:buChar char="§"/>
            </a:pPr>
            <a:r>
              <a:rPr lang="en-GB" dirty="0" err="1" smtClean="0"/>
              <a:t>Arrestert</a:t>
            </a:r>
            <a:r>
              <a:rPr lang="en-GB" dirty="0" smtClean="0"/>
              <a:t> </a:t>
            </a:r>
            <a:r>
              <a:rPr lang="en-GB" dirty="0" err="1"/>
              <a:t>som</a:t>
            </a:r>
            <a:r>
              <a:rPr lang="en-GB" dirty="0"/>
              <a:t> 16-åring (2005) for </a:t>
            </a:r>
            <a:r>
              <a:rPr lang="en-GB" dirty="0" err="1"/>
              <a:t>bevæpnet</a:t>
            </a:r>
            <a:r>
              <a:rPr lang="en-GB" dirty="0"/>
              <a:t> ran</a:t>
            </a:r>
          </a:p>
          <a:p>
            <a:pPr>
              <a:buFont typeface="Wingdings" charset="0"/>
              <a:buChar char="§"/>
            </a:pPr>
            <a:r>
              <a:rPr lang="nb-NO" dirty="0"/>
              <a:t>Etter 8 års fengsel: dømt til døden ved henging</a:t>
            </a:r>
          </a:p>
          <a:p>
            <a:pPr>
              <a:buFont typeface="Wingdings" charset="0"/>
              <a:buChar char="§"/>
            </a:pPr>
            <a:r>
              <a:rPr lang="nb-NO" dirty="0"/>
              <a:t>Skutt, slått, bundet, hengt, finger- og tånegler dratt ut</a:t>
            </a:r>
          </a:p>
          <a:p>
            <a:pPr>
              <a:buFont typeface="Wingdings" charset="0"/>
              <a:buChar char="§"/>
            </a:pPr>
            <a:r>
              <a:rPr lang="nb-NO" dirty="0"/>
              <a:t>Hans påstander om tortur har ikke</a:t>
            </a:r>
            <a:r>
              <a:rPr lang="en-GB" dirty="0"/>
              <a:t> </a:t>
            </a:r>
            <a:r>
              <a:rPr lang="en-GB" dirty="0" err="1"/>
              <a:t>blitt</a:t>
            </a:r>
            <a:r>
              <a:rPr lang="en-GB" dirty="0"/>
              <a:t> </a:t>
            </a:r>
            <a:r>
              <a:rPr lang="en-GB" dirty="0" err="1"/>
              <a:t>etterforsket</a:t>
            </a:r>
            <a:endParaRPr lang="en-GB" dirty="0"/>
          </a:p>
          <a:p>
            <a:pPr>
              <a:buFont typeface="Wingdings" charset="0"/>
              <a:buChar char="§"/>
            </a:pPr>
            <a:r>
              <a:rPr lang="en-GB" dirty="0" err="1" smtClean="0"/>
              <a:t>ikke</a:t>
            </a:r>
            <a:r>
              <a:rPr lang="en-GB" dirty="0" smtClean="0"/>
              <a:t> </a:t>
            </a:r>
            <a:r>
              <a:rPr lang="en-GB" dirty="0" err="1"/>
              <a:t>tilgang</a:t>
            </a:r>
            <a:r>
              <a:rPr lang="en-GB" dirty="0"/>
              <a:t> </a:t>
            </a:r>
            <a:r>
              <a:rPr lang="en-GB" dirty="0" err="1"/>
              <a:t>til</a:t>
            </a:r>
            <a:r>
              <a:rPr lang="en-GB" dirty="0"/>
              <a:t> </a:t>
            </a:r>
            <a:r>
              <a:rPr lang="en-GB" dirty="0" err="1"/>
              <a:t>familie</a:t>
            </a:r>
            <a:r>
              <a:rPr lang="en-GB" dirty="0"/>
              <a:t>, </a:t>
            </a:r>
            <a:r>
              <a:rPr lang="en-GB" dirty="0" err="1"/>
              <a:t>urettferdig</a:t>
            </a:r>
            <a:r>
              <a:rPr lang="en-GB" dirty="0"/>
              <a:t> </a:t>
            </a:r>
            <a:r>
              <a:rPr lang="en-GB" dirty="0" err="1"/>
              <a:t>rettssak</a:t>
            </a:r>
            <a:r>
              <a:rPr lang="en-GB" dirty="0"/>
              <a:t>, </a:t>
            </a:r>
            <a:r>
              <a:rPr lang="en-GB" dirty="0" err="1"/>
              <a:t>ingen</a:t>
            </a:r>
            <a:r>
              <a:rPr lang="en-GB" dirty="0"/>
              <a:t> </a:t>
            </a:r>
            <a:r>
              <a:rPr lang="en-GB" dirty="0" err="1"/>
              <a:t>etterforskning</a:t>
            </a:r>
            <a:r>
              <a:rPr lang="en-GB" dirty="0"/>
              <a:t> </a:t>
            </a:r>
            <a:r>
              <a:rPr lang="en-GB" dirty="0" err="1"/>
              <a:t>i</a:t>
            </a:r>
            <a:r>
              <a:rPr lang="en-GB" dirty="0"/>
              <a:t> </a:t>
            </a:r>
            <a:r>
              <a:rPr lang="en-GB" dirty="0" err="1"/>
              <a:t>anklagene</a:t>
            </a:r>
            <a:endParaRPr lang="en-GB" dirty="0"/>
          </a:p>
          <a:p>
            <a:pPr>
              <a:spcBef>
                <a:spcPts val="1125"/>
              </a:spcBef>
            </a:pPr>
            <a:endParaRPr lang="en-GB" dirty="0">
              <a:cs typeface="Arial Narrow"/>
            </a:endParaRPr>
          </a:p>
          <a:p>
            <a:r>
              <a:rPr lang="en-GB" dirty="0" err="1" smtClean="0">
                <a:cs typeface="Arial Narrow"/>
              </a:rPr>
              <a:t>koordinert</a:t>
            </a:r>
            <a:r>
              <a:rPr lang="en-GB" dirty="0" smtClean="0">
                <a:cs typeface="Arial Narrow"/>
              </a:rPr>
              <a:t> </a:t>
            </a:r>
            <a:r>
              <a:rPr lang="en-GB" dirty="0" err="1">
                <a:cs typeface="Arial Narrow"/>
              </a:rPr>
              <a:t>SoMe-arbeid</a:t>
            </a:r>
            <a:r>
              <a:rPr lang="en-GB" dirty="0">
                <a:cs typeface="Arial Narrow"/>
              </a:rPr>
              <a:t> (1. </a:t>
            </a:r>
            <a:r>
              <a:rPr lang="en-GB" dirty="0" err="1">
                <a:cs typeface="Arial Narrow"/>
              </a:rPr>
              <a:t>okt</a:t>
            </a:r>
            <a:r>
              <a:rPr lang="en-GB" dirty="0">
                <a:cs typeface="Arial Narrow"/>
              </a:rPr>
              <a:t>)</a:t>
            </a:r>
          </a:p>
          <a:p>
            <a:pPr>
              <a:spcBef>
                <a:spcPts val="0"/>
              </a:spcBef>
            </a:pPr>
            <a:r>
              <a:rPr lang="en-GB" i="1" dirty="0" smtClean="0">
                <a:cs typeface="Arial Narrow"/>
              </a:rPr>
              <a:t>Hook</a:t>
            </a:r>
            <a:r>
              <a:rPr lang="en-GB" i="1" dirty="0">
                <a:cs typeface="Arial Narrow"/>
              </a:rPr>
              <a:t>: independence day (1. </a:t>
            </a:r>
            <a:r>
              <a:rPr lang="en-GB" i="1" dirty="0" err="1">
                <a:cs typeface="Arial Narrow"/>
              </a:rPr>
              <a:t>okt</a:t>
            </a:r>
            <a:r>
              <a:rPr lang="en-GB" i="1" dirty="0" smtClean="0">
                <a:cs typeface="Arial Narrow"/>
              </a:rPr>
              <a:t>)</a:t>
            </a:r>
            <a:endParaRPr lang="en-GB" dirty="0">
              <a:cs typeface="Arial Narrow"/>
            </a:endParaRPr>
          </a:p>
          <a:p>
            <a:endParaRPr lang="nb-NO"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264" y="3868925"/>
            <a:ext cx="2621500" cy="30090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01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Usbekistan</a:t>
            </a:r>
            <a:endParaRPr lang="nb-NO" dirty="0"/>
          </a:p>
        </p:txBody>
      </p:sp>
      <p:sp>
        <p:nvSpPr>
          <p:cNvPr id="3" name="Content Placeholder 2"/>
          <p:cNvSpPr>
            <a:spLocks noGrp="1"/>
          </p:cNvSpPr>
          <p:nvPr>
            <p:ph idx="1"/>
          </p:nvPr>
        </p:nvSpPr>
        <p:spPr>
          <a:xfrm>
            <a:off x="457200" y="1943835"/>
            <a:ext cx="8229600" cy="4275475"/>
          </a:xfrm>
        </p:spPr>
        <p:txBody>
          <a:bodyPr/>
          <a:lstStyle/>
          <a:p>
            <a:pPr marL="0" indent="0">
              <a:buNone/>
            </a:pPr>
            <a:r>
              <a:rPr lang="nb-NO" b="1" dirty="0" smtClean="0"/>
              <a:t>Problem</a:t>
            </a:r>
          </a:p>
          <a:p>
            <a:r>
              <a:rPr lang="nb-NO" dirty="0" smtClean="0"/>
              <a:t>Systematisk tortur både hos vanlig politi og sikkerhetstjenester</a:t>
            </a:r>
          </a:p>
          <a:p>
            <a:r>
              <a:rPr lang="nb-NO" dirty="0" smtClean="0"/>
              <a:t>Spesielt omfattende mot opposisjonelle og mistenkte «islamister»</a:t>
            </a:r>
          </a:p>
          <a:p>
            <a:r>
              <a:rPr lang="nb-NO" dirty="0" smtClean="0"/>
              <a:t>Tortur for å bevise at kritikere av myndighetene er «terrorister»</a:t>
            </a:r>
          </a:p>
          <a:p>
            <a:r>
              <a:rPr lang="nb-NO" dirty="0" smtClean="0"/>
              <a:t>Støttes fra høyeste hold (president Islam </a:t>
            </a:r>
            <a:r>
              <a:rPr lang="nb-NO" dirty="0" err="1" smtClean="0"/>
              <a:t>Karimov</a:t>
            </a:r>
            <a:r>
              <a:rPr lang="nb-NO" dirty="0" smtClean="0"/>
              <a:t>)</a:t>
            </a:r>
          </a:p>
          <a:p>
            <a:endParaRPr lang="nb-NO" dirty="0"/>
          </a:p>
          <a:p>
            <a:pPr marL="0" indent="0">
              <a:buNone/>
            </a:pPr>
            <a:r>
              <a:rPr lang="nb-NO" b="1" dirty="0" smtClean="0"/>
              <a:t>Muligheter</a:t>
            </a:r>
          </a:p>
          <a:p>
            <a:r>
              <a:rPr lang="nb-NO" dirty="0" smtClean="0"/>
              <a:t>Prøver å bedre internasjonale relasjoner (naturgass)</a:t>
            </a:r>
          </a:p>
          <a:p>
            <a:r>
              <a:rPr lang="nb-NO" dirty="0" smtClean="0"/>
              <a:t>Flere positive tiltak (f.eks. rett til å få besøk av familien)</a:t>
            </a:r>
            <a:endParaRPr lang="nb-NO" dirty="0"/>
          </a:p>
        </p:txBody>
      </p:sp>
    </p:spTree>
    <p:extLst>
      <p:ext uri="{BB962C8B-B14F-4D97-AF65-F5344CB8AC3E}">
        <p14:creationId xmlns:p14="http://schemas.microsoft.com/office/powerpoint/2010/main" val="116240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Usbekistan: </a:t>
            </a:r>
            <a:r>
              <a:rPr lang="nb-NO" dirty="0" err="1" smtClean="0"/>
              <a:t>Dilorom</a:t>
            </a:r>
            <a:r>
              <a:rPr lang="nb-NO" dirty="0" smtClean="0"/>
              <a:t> </a:t>
            </a:r>
            <a:r>
              <a:rPr lang="nb-NO" dirty="0" err="1" smtClean="0"/>
              <a:t>Abdukadirova</a:t>
            </a:r>
            <a:endParaRPr lang="nb-NO" dirty="0"/>
          </a:p>
        </p:txBody>
      </p:sp>
      <p:sp>
        <p:nvSpPr>
          <p:cNvPr id="3" name="Content Placeholder 2"/>
          <p:cNvSpPr>
            <a:spLocks noGrp="1"/>
          </p:cNvSpPr>
          <p:nvPr>
            <p:ph idx="1"/>
          </p:nvPr>
        </p:nvSpPr>
        <p:spPr/>
        <p:txBody>
          <a:bodyPr/>
          <a:lstStyle/>
          <a:p>
            <a:pPr>
              <a:buFont typeface="Wingdings" charset="0"/>
              <a:buChar char="§"/>
            </a:pPr>
            <a:r>
              <a:rPr lang="nb-NO" dirty="0" err="1" smtClean="0"/>
              <a:t>Rømte</a:t>
            </a:r>
            <a:r>
              <a:rPr lang="nb-NO" dirty="0" smtClean="0"/>
              <a:t> </a:t>
            </a:r>
            <a:r>
              <a:rPr lang="nb-NO" dirty="0"/>
              <a:t>fra landet etter å ha deltatt i </a:t>
            </a:r>
            <a:r>
              <a:rPr lang="nb-NO" dirty="0" smtClean="0"/>
              <a:t>protest (</a:t>
            </a:r>
            <a:r>
              <a:rPr lang="nb-NO" dirty="0" err="1" smtClean="0"/>
              <a:t>Andijan</a:t>
            </a:r>
            <a:r>
              <a:rPr lang="nb-NO" dirty="0" smtClean="0"/>
              <a:t> 2005)</a:t>
            </a:r>
            <a:endParaRPr lang="nb-NO" dirty="0"/>
          </a:p>
          <a:p>
            <a:pPr>
              <a:buFont typeface="Wingdings" charset="0"/>
              <a:buChar char="§"/>
            </a:pPr>
            <a:r>
              <a:rPr lang="nb-NO" dirty="0"/>
              <a:t>Arrestert ved retur. Samvittighetsfange.</a:t>
            </a:r>
          </a:p>
          <a:p>
            <a:pPr>
              <a:buFont typeface="Wingdings" charset="0"/>
              <a:buChar char="§"/>
            </a:pPr>
            <a:r>
              <a:rPr lang="nb-NO" dirty="0"/>
              <a:t>18 års fengsel</a:t>
            </a:r>
          </a:p>
          <a:p>
            <a:pPr>
              <a:buFont typeface="Wingdings" charset="0"/>
              <a:buChar char="§"/>
            </a:pPr>
            <a:r>
              <a:rPr lang="nb-NO" dirty="0"/>
              <a:t>Torturert før dom. Bekymring for fortsatt mishandling</a:t>
            </a:r>
          </a:p>
          <a:p>
            <a:endParaRPr lang="nb-N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28" y="3795416"/>
            <a:ext cx="2872271" cy="30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57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Rehabilitering av torturoverlevere</a:t>
            </a:r>
            <a:endParaRPr lang="nb-NO" dirty="0"/>
          </a:p>
        </p:txBody>
      </p:sp>
      <p:sp>
        <p:nvSpPr>
          <p:cNvPr id="3" name="Content Placeholder 2"/>
          <p:cNvSpPr>
            <a:spLocks noGrp="1"/>
          </p:cNvSpPr>
          <p:nvPr>
            <p:ph idx="1"/>
          </p:nvPr>
        </p:nvSpPr>
        <p:spPr/>
        <p:txBody>
          <a:bodyPr/>
          <a:lstStyle/>
          <a:p>
            <a:r>
              <a:rPr lang="nb-NO" dirty="0" smtClean="0"/>
              <a:t>Tortur etterlater både fysiske og psykiske lidelser som ofte henger sammen</a:t>
            </a:r>
          </a:p>
          <a:p>
            <a:r>
              <a:rPr lang="nb-NO" dirty="0" smtClean="0"/>
              <a:t>Posttraumatisk stresslidelse (PTS)</a:t>
            </a:r>
          </a:p>
          <a:p>
            <a:r>
              <a:rPr lang="nb-NO" dirty="0" smtClean="0"/>
              <a:t>Skyldfølelse (viktig med straffeforfølgelse)</a:t>
            </a:r>
          </a:p>
          <a:p>
            <a:r>
              <a:rPr lang="nb-NO" dirty="0" smtClean="0"/>
              <a:t>Psykiske traumer hindrer fysisk rehabilitering</a:t>
            </a:r>
          </a:p>
          <a:p>
            <a:r>
              <a:rPr lang="nb-NO" dirty="0" smtClean="0"/>
              <a:t>Vanlig helsesystem funker ikke</a:t>
            </a:r>
          </a:p>
          <a:p>
            <a:r>
              <a:rPr lang="nb-NO" dirty="0" smtClean="0"/>
              <a:t>Svært likt krigstraumer</a:t>
            </a:r>
          </a:p>
          <a:p>
            <a:r>
              <a:rPr lang="nb-NO" smtClean="0"/>
              <a:t>Går i arv</a:t>
            </a:r>
            <a:endParaRPr lang="nb-NO" dirty="0"/>
          </a:p>
        </p:txBody>
      </p:sp>
    </p:spTree>
    <p:extLst>
      <p:ext uri="{BB962C8B-B14F-4D97-AF65-F5344CB8AC3E}">
        <p14:creationId xmlns:p14="http://schemas.microsoft.com/office/powerpoint/2010/main" val="248988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75928"/>
          </a:xfrm>
        </p:spPr>
        <p:txBody>
          <a:bodyPr/>
          <a:lstStyle/>
          <a:p>
            <a:r>
              <a:rPr lang="nb-NO" sz="3200" b="0" dirty="0" smtClean="0"/>
              <a:t>FN- konvensjon </a:t>
            </a:r>
            <a:r>
              <a:rPr lang="nb-NO" sz="3200" b="0" dirty="0"/>
              <a:t>mot tortur og annen grusom, umenneskelig eller </a:t>
            </a:r>
            <a:r>
              <a:rPr lang="nb-NO" sz="3200" b="0" dirty="0" smtClean="0"/>
              <a:t>nedverdigende behandling </a:t>
            </a:r>
            <a:r>
              <a:rPr lang="nb-NO" sz="3200" b="0" dirty="0"/>
              <a:t>eller straff</a:t>
            </a:r>
            <a:endParaRPr lang="nb-NO" sz="3200" dirty="0"/>
          </a:p>
        </p:txBody>
      </p:sp>
      <p:sp>
        <p:nvSpPr>
          <p:cNvPr id="3" name="Content Placeholder 2"/>
          <p:cNvSpPr>
            <a:spLocks noGrp="1"/>
          </p:cNvSpPr>
          <p:nvPr>
            <p:ph idx="1"/>
          </p:nvPr>
        </p:nvSpPr>
        <p:spPr>
          <a:xfrm>
            <a:off x="457200" y="1981200"/>
            <a:ext cx="7850215" cy="4114800"/>
          </a:xfrm>
        </p:spPr>
        <p:txBody>
          <a:bodyPr/>
          <a:lstStyle/>
          <a:p>
            <a:pPr marL="0" indent="0">
              <a:buNone/>
            </a:pPr>
            <a:r>
              <a:rPr lang="nb-NO" sz="2000" b="1" dirty="0" smtClean="0"/>
              <a:t>Artikkel 1: </a:t>
            </a:r>
            <a:r>
              <a:rPr lang="nb-NO" sz="2000" dirty="0" smtClean="0"/>
              <a:t>I </a:t>
            </a:r>
            <a:r>
              <a:rPr lang="nb-NO" sz="2000" dirty="0"/>
              <a:t>denne konvensjon skal uttrykket «tortur» bety enhver handling hvorved alvorlig smerte eller lidelse, enten fysisk eller psykisk, bevisst blir tilføyet en person i den hensikt å oppnå fra vedkommende eller en tredje person opplysninger eller en tilståelse, straffe vedkommende for en handling som denne person eller en tredje person har begått eller mistenkes for å ha begått, eller true eller tvinge vedkommende eller en tredje person, eller av hvilken som helst årsak basert på diskriminering av noen art, når slik smerte eller lidelse påføres av eller på tilskyndelse av eller med samtykke eller aksept fra en offentlig tjenestemann eller annen person som opptrer i </a:t>
            </a:r>
            <a:r>
              <a:rPr lang="nb-NO" sz="2000" dirty="0" err="1"/>
              <a:t>embets</a:t>
            </a:r>
            <a:r>
              <a:rPr lang="nb-NO" sz="2000" dirty="0"/>
              <a:t> medfør. Det omfatter ikke smerte </a:t>
            </a:r>
            <a:r>
              <a:rPr lang="nb-NO" sz="2000" dirty="0" smtClean="0"/>
              <a:t>eller lidelse </a:t>
            </a:r>
            <a:r>
              <a:rPr lang="nb-NO" sz="2000" dirty="0"/>
              <a:t>som alene stammer fra, er forbundet med eller følger av lovlige straffereaksjoner.</a:t>
            </a:r>
          </a:p>
          <a:p>
            <a:pPr marL="0" indent="0">
              <a:buNone/>
            </a:pPr>
            <a:endParaRPr lang="nb-NO" sz="2000" dirty="0"/>
          </a:p>
        </p:txBody>
      </p:sp>
    </p:spTree>
    <p:extLst>
      <p:ext uri="{BB962C8B-B14F-4D97-AF65-F5344CB8AC3E}">
        <p14:creationId xmlns:p14="http://schemas.microsoft.com/office/powerpoint/2010/main" val="835833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Norsk straffelov</a:t>
            </a:r>
            <a:endParaRPr lang="nb-NO" dirty="0"/>
          </a:p>
        </p:txBody>
      </p:sp>
      <p:sp>
        <p:nvSpPr>
          <p:cNvPr id="3" name="Content Placeholder 2"/>
          <p:cNvSpPr>
            <a:spLocks noGrp="1"/>
          </p:cNvSpPr>
          <p:nvPr>
            <p:ph idx="1"/>
          </p:nvPr>
        </p:nvSpPr>
        <p:spPr>
          <a:xfrm>
            <a:off x="457200" y="1916832"/>
            <a:ext cx="8229600" cy="4320480"/>
          </a:xfrm>
        </p:spPr>
        <p:txBody>
          <a:bodyPr/>
          <a:lstStyle/>
          <a:p>
            <a:pPr marL="0" indent="0">
              <a:buNone/>
            </a:pPr>
            <a:r>
              <a:rPr lang="nb-NO" sz="1600" b="1" dirty="0"/>
              <a:t>§ 117 a.</a:t>
            </a:r>
            <a:r>
              <a:rPr lang="nb-NO" sz="1600" dirty="0"/>
              <a:t> Den som begår tortur, straffes med fengsel i inntil 15 år. Ved grov og alvorlig tortur med døden til følge, kan fengsel inntil 21 år anvendes. Medvirkning straffes på samme måte</a:t>
            </a:r>
            <a:r>
              <a:rPr lang="nb-NO" sz="1600" dirty="0" smtClean="0"/>
              <a:t>.</a:t>
            </a:r>
            <a:endParaRPr lang="nb-NO" sz="800" dirty="0" smtClean="0"/>
          </a:p>
          <a:p>
            <a:pPr marL="0" indent="0">
              <a:buNone/>
            </a:pPr>
            <a:endParaRPr lang="nb-NO" sz="800" dirty="0"/>
          </a:p>
          <a:p>
            <a:pPr marL="0" indent="0">
              <a:buNone/>
            </a:pPr>
            <a:r>
              <a:rPr lang="nb-NO" sz="1600" dirty="0"/>
              <a:t>Med tortur menes at en offentlig tjenestemann påfører en annen person skade eller alvorlig fysisk eller psykisk smerte,</a:t>
            </a:r>
          </a:p>
          <a:p>
            <a:pPr marL="0" indent="0">
              <a:buNone/>
            </a:pPr>
            <a:r>
              <a:rPr lang="nb-NO" sz="1600" dirty="0"/>
              <a:t> </a:t>
            </a:r>
            <a:r>
              <a:rPr lang="nb-NO" sz="1600" dirty="0" smtClean="0"/>
              <a:t>a) med </a:t>
            </a:r>
            <a:r>
              <a:rPr lang="nb-NO" sz="1600" dirty="0"/>
              <a:t>forsett om å oppnå opplysninger eller en tilståelse,</a:t>
            </a:r>
          </a:p>
          <a:p>
            <a:pPr marL="0" indent="0">
              <a:buNone/>
            </a:pPr>
            <a:r>
              <a:rPr lang="nb-NO" sz="1600" dirty="0"/>
              <a:t> </a:t>
            </a:r>
            <a:r>
              <a:rPr lang="nb-NO" sz="1600" dirty="0" smtClean="0"/>
              <a:t>b) med </a:t>
            </a:r>
            <a:r>
              <a:rPr lang="nb-NO" sz="1600" dirty="0"/>
              <a:t>forsett om å avstraffe, true, eller tvinge noen, eller</a:t>
            </a:r>
          </a:p>
          <a:p>
            <a:pPr marL="0" indent="0">
              <a:buNone/>
            </a:pPr>
            <a:r>
              <a:rPr lang="nb-NO" sz="1600" dirty="0"/>
              <a:t> </a:t>
            </a:r>
            <a:r>
              <a:rPr lang="nb-NO" sz="1600" dirty="0" smtClean="0"/>
              <a:t>c) på </a:t>
            </a:r>
            <a:r>
              <a:rPr lang="nb-NO" sz="1600" dirty="0"/>
              <a:t>grunn av personens trosbekjennelse, rase, hudfarge, kjønn, homofil legning, leveform eller orientering eller nasjonale eller etniske opprinnelse</a:t>
            </a:r>
            <a:r>
              <a:rPr lang="nb-NO" sz="1600" dirty="0" smtClean="0"/>
              <a:t>.</a:t>
            </a:r>
          </a:p>
          <a:p>
            <a:pPr marL="0" indent="0">
              <a:buNone/>
            </a:pPr>
            <a:endParaRPr lang="nb-NO" sz="800" dirty="0"/>
          </a:p>
          <a:p>
            <a:pPr marL="0" indent="0">
              <a:buNone/>
            </a:pPr>
            <a:r>
              <a:rPr lang="nb-NO" sz="1600" dirty="0" smtClean="0"/>
              <a:t>.....</a:t>
            </a:r>
          </a:p>
          <a:p>
            <a:pPr marL="0" indent="0">
              <a:buNone/>
            </a:pPr>
            <a:r>
              <a:rPr lang="nb-NO" sz="1600" dirty="0" smtClean="0"/>
              <a:t>Det </a:t>
            </a:r>
            <a:r>
              <a:rPr lang="nb-NO" sz="1600" dirty="0"/>
              <a:t>regnes også som tortur at handlinger som nevnt i annet ledd, begås av en person som handler etter oppfordring eller med uttrykkelig eller underforstått samtykke fra en offentlig tjenestemann.</a:t>
            </a:r>
          </a:p>
          <a:p>
            <a:pPr marL="0" indent="0">
              <a:buNone/>
            </a:pPr>
            <a:endParaRPr lang="nb-NO" sz="1600" dirty="0"/>
          </a:p>
        </p:txBody>
      </p:sp>
    </p:spTree>
    <p:extLst>
      <p:ext uri="{BB962C8B-B14F-4D97-AF65-F5344CB8AC3E}">
        <p14:creationId xmlns:p14="http://schemas.microsoft.com/office/powerpoint/2010/main" val="3572409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Hva er tortur?</a:t>
            </a:r>
            <a:endParaRPr lang="nb-NO" b="0" dirty="0"/>
          </a:p>
        </p:txBody>
      </p:sp>
      <p:sp>
        <p:nvSpPr>
          <p:cNvPr id="3" name="Content Placeholder 2"/>
          <p:cNvSpPr>
            <a:spLocks noGrp="1"/>
          </p:cNvSpPr>
          <p:nvPr>
            <p:ph idx="1"/>
          </p:nvPr>
        </p:nvSpPr>
        <p:spPr>
          <a:xfrm>
            <a:off x="457200" y="1981200"/>
            <a:ext cx="8229600" cy="4256112"/>
          </a:xfrm>
        </p:spPr>
        <p:txBody>
          <a:bodyPr/>
          <a:lstStyle/>
          <a:p>
            <a:pPr marL="0" indent="0">
              <a:buNone/>
            </a:pPr>
            <a:r>
              <a:rPr lang="nb-NO" sz="2800" b="1" dirty="0" smtClean="0"/>
              <a:t>FNs torturkonvensjon, art. 1</a:t>
            </a:r>
          </a:p>
          <a:p>
            <a:r>
              <a:rPr lang="nb-NO" dirty="0" smtClean="0"/>
              <a:t>Bevisst påføring av alvorlig fysisk eller psykisk smerte eller lidelse </a:t>
            </a:r>
          </a:p>
          <a:p>
            <a:r>
              <a:rPr lang="nb-NO" dirty="0" smtClean="0"/>
              <a:t>For å oppnå et bestemt mål,  som f.eks. </a:t>
            </a:r>
          </a:p>
          <a:p>
            <a:pPr lvl="1"/>
            <a:r>
              <a:rPr lang="nb-NO" dirty="0" smtClean="0"/>
              <a:t>få en tilståelse eller informasjon</a:t>
            </a:r>
          </a:p>
          <a:p>
            <a:pPr lvl="1"/>
            <a:r>
              <a:rPr lang="nb-NO" dirty="0" smtClean="0"/>
              <a:t>tvinge til samarbeid </a:t>
            </a:r>
          </a:p>
          <a:p>
            <a:pPr lvl="1"/>
            <a:r>
              <a:rPr lang="nb-NO" dirty="0" smtClean="0"/>
              <a:t>true, skremme, ydmyke </a:t>
            </a:r>
          </a:p>
          <a:p>
            <a:pPr lvl="1"/>
            <a:r>
              <a:rPr lang="nb-NO" dirty="0" smtClean="0"/>
              <a:t>straffe </a:t>
            </a:r>
          </a:p>
          <a:p>
            <a:pPr lvl="1"/>
            <a:r>
              <a:rPr lang="nb-NO" dirty="0" smtClean="0"/>
              <a:t>diskriminere</a:t>
            </a:r>
          </a:p>
          <a:p>
            <a:r>
              <a:rPr lang="nb-NO" dirty="0" smtClean="0"/>
              <a:t>Utført, beordret eller tillatt av en statlig aktør </a:t>
            </a:r>
          </a:p>
          <a:p>
            <a:r>
              <a:rPr lang="nb-NO" dirty="0"/>
              <a:t>Forbudt </a:t>
            </a:r>
            <a:r>
              <a:rPr lang="nb-NO" dirty="0" smtClean="0"/>
              <a:t>under </a:t>
            </a:r>
            <a:r>
              <a:rPr lang="nb-NO" dirty="0"/>
              <a:t>alle omstendigheter</a:t>
            </a:r>
            <a:endParaRPr lang="nb-NO" dirty="0" smtClean="0"/>
          </a:p>
        </p:txBody>
      </p:sp>
    </p:spTree>
    <p:extLst>
      <p:ext uri="{BB962C8B-B14F-4D97-AF65-F5344CB8AC3E}">
        <p14:creationId xmlns:p14="http://schemas.microsoft.com/office/powerpoint/2010/main" val="38829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669"/>
            <a:ext cx="7490175" cy="1395155"/>
          </a:xfrm>
        </p:spPr>
        <p:txBody>
          <a:bodyPr/>
          <a:lstStyle/>
          <a:p>
            <a:r>
              <a:rPr lang="nb-NO" sz="3200" dirty="0" smtClean="0"/>
              <a:t>FNs </a:t>
            </a:r>
            <a:r>
              <a:rPr lang="nb-NO" sz="3200" dirty="0"/>
              <a:t>Konvensjon mot tortur og annen grusom, umenneskelig eller nedverdigende behandling eller straff</a:t>
            </a:r>
            <a:r>
              <a:rPr lang="nb-NO" sz="3200" dirty="0" smtClean="0"/>
              <a:t> (CAT)</a:t>
            </a:r>
            <a:endParaRPr lang="nb-NO" sz="3200" dirty="0"/>
          </a:p>
        </p:txBody>
      </p:sp>
      <p:sp>
        <p:nvSpPr>
          <p:cNvPr id="3" name="Content Placeholder 2"/>
          <p:cNvSpPr>
            <a:spLocks noGrp="1"/>
          </p:cNvSpPr>
          <p:nvPr>
            <p:ph idx="1"/>
          </p:nvPr>
        </p:nvSpPr>
        <p:spPr>
          <a:xfrm>
            <a:off x="457200" y="1981200"/>
            <a:ext cx="8229600" cy="4238110"/>
          </a:xfrm>
        </p:spPr>
        <p:txBody>
          <a:bodyPr/>
          <a:lstStyle/>
          <a:p>
            <a:r>
              <a:rPr lang="nb-NO" dirty="0" smtClean="0"/>
              <a:t>Vedtatt 10. desember 1984, i kraft 26. juni 1987</a:t>
            </a:r>
          </a:p>
          <a:p>
            <a:r>
              <a:rPr lang="nb-NO" dirty="0" smtClean="0"/>
              <a:t>Anerkjent («ratifisert») av 154 land</a:t>
            </a:r>
          </a:p>
          <a:p>
            <a:r>
              <a:rPr lang="nb-NO" dirty="0" smtClean="0"/>
              <a:t>Definerer tortur</a:t>
            </a:r>
          </a:p>
          <a:p>
            <a:r>
              <a:rPr lang="nb-NO" dirty="0" smtClean="0"/>
              <a:t>Ingen tvangsretur eller utlevering til tortur</a:t>
            </a:r>
          </a:p>
          <a:p>
            <a:r>
              <a:rPr lang="nb-NO" dirty="0" smtClean="0"/>
              <a:t>Tortur må være straffbar under nasjonal lov</a:t>
            </a:r>
          </a:p>
          <a:p>
            <a:r>
              <a:rPr lang="nb-NO" dirty="0" smtClean="0"/>
              <a:t>Tortur er en internasjonal forbrytelse</a:t>
            </a:r>
          </a:p>
          <a:p>
            <a:r>
              <a:rPr lang="nb-NO" dirty="0" smtClean="0"/>
              <a:t>Bevis fremtvunget under tortur må ikke anerkjennes</a:t>
            </a:r>
          </a:p>
          <a:p>
            <a:r>
              <a:rPr lang="nb-NO" dirty="0" smtClean="0"/>
              <a:t>Spesielt tilsyn over fengsler og arreststeder</a:t>
            </a:r>
          </a:p>
          <a:p>
            <a:r>
              <a:rPr lang="nb-NO" dirty="0" smtClean="0"/>
              <a:t>Overvåkes av FNs torturkomité</a:t>
            </a:r>
            <a:endParaRPr lang="nb-NO" dirty="0"/>
          </a:p>
        </p:txBody>
      </p:sp>
    </p:spTree>
    <p:extLst>
      <p:ext uri="{BB962C8B-B14F-4D97-AF65-F5344CB8AC3E}">
        <p14:creationId xmlns:p14="http://schemas.microsoft.com/office/powerpoint/2010/main" val="41254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Amnestys arbeid mot tortur</a:t>
            </a:r>
            <a:endParaRPr lang="nb-NO" dirty="0"/>
          </a:p>
        </p:txBody>
      </p:sp>
      <p:sp>
        <p:nvSpPr>
          <p:cNvPr id="3" name="Content Placeholder 2"/>
          <p:cNvSpPr>
            <a:spLocks noGrp="1"/>
          </p:cNvSpPr>
          <p:nvPr>
            <p:ph idx="1"/>
          </p:nvPr>
        </p:nvSpPr>
        <p:spPr>
          <a:xfrm>
            <a:off x="457200" y="1916832"/>
            <a:ext cx="8229600" cy="4320480"/>
          </a:xfrm>
        </p:spPr>
        <p:txBody>
          <a:bodyPr/>
          <a:lstStyle/>
          <a:p>
            <a:r>
              <a:rPr lang="nb-NO" dirty="0" smtClean="0"/>
              <a:t>Gripe inn for å stanse tortur i enkeltsaker (appellaksjoner)</a:t>
            </a:r>
          </a:p>
          <a:p>
            <a:r>
              <a:rPr lang="nb-NO" dirty="0" smtClean="0"/>
              <a:t>Avsløre tortur</a:t>
            </a:r>
          </a:p>
          <a:p>
            <a:r>
              <a:rPr lang="nb-NO" dirty="0" smtClean="0"/>
              <a:t>Få på plass tiltak som forhindrer tortur</a:t>
            </a:r>
          </a:p>
          <a:p>
            <a:r>
              <a:rPr lang="nb-NO" dirty="0" smtClean="0"/>
              <a:t>Forsvare og videreutvikle internasjonale regler og mekanismer</a:t>
            </a:r>
          </a:p>
          <a:p>
            <a:r>
              <a:rPr lang="nb-NO" dirty="0" smtClean="0"/>
              <a:t>Bekjempe straffefrihet</a:t>
            </a:r>
          </a:p>
          <a:p>
            <a:r>
              <a:rPr lang="nb-NO" dirty="0" smtClean="0"/>
              <a:t>Kreve oppreisning og rehabilitering for overlevere</a:t>
            </a:r>
          </a:p>
          <a:p>
            <a:r>
              <a:rPr lang="nb-NO" dirty="0" smtClean="0"/>
              <a:t>Kreve at stater beskytter mot overgrep</a:t>
            </a:r>
          </a:p>
        </p:txBody>
      </p:sp>
    </p:spTree>
    <p:extLst>
      <p:ext uri="{BB962C8B-B14F-4D97-AF65-F5344CB8AC3E}">
        <p14:creationId xmlns:p14="http://schemas.microsoft.com/office/powerpoint/2010/main" val="43860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Hvorfor skjer tortur?</a:t>
            </a:r>
            <a:endParaRPr lang="nb-NO" dirty="0"/>
          </a:p>
        </p:txBody>
      </p:sp>
      <p:sp>
        <p:nvSpPr>
          <p:cNvPr id="3" name="Content Placeholder 2"/>
          <p:cNvSpPr>
            <a:spLocks noGrp="1"/>
          </p:cNvSpPr>
          <p:nvPr>
            <p:ph idx="1"/>
          </p:nvPr>
        </p:nvSpPr>
        <p:spPr>
          <a:xfrm>
            <a:off x="457200" y="1916832"/>
            <a:ext cx="8229600" cy="4320480"/>
          </a:xfrm>
        </p:spPr>
        <p:txBody>
          <a:bodyPr/>
          <a:lstStyle/>
          <a:p>
            <a:r>
              <a:rPr lang="nb-NO" dirty="0" smtClean="0"/>
              <a:t>Snarvei for å «oppklare» en forbrytelse eller skaffe informasjon</a:t>
            </a:r>
          </a:p>
          <a:p>
            <a:r>
              <a:rPr lang="nb-NO" dirty="0" smtClean="0"/>
              <a:t>Vide fullmakter for sikkerhetsapparat for å bekjempe kriminalitet</a:t>
            </a:r>
          </a:p>
          <a:p>
            <a:r>
              <a:rPr lang="nb-NO" dirty="0" smtClean="0"/>
              <a:t>Anti-terrortiltak svekker rettssikkerheten</a:t>
            </a:r>
          </a:p>
          <a:p>
            <a:r>
              <a:rPr lang="nb-NO" dirty="0" smtClean="0"/>
              <a:t>Knuse motstanderen</a:t>
            </a:r>
          </a:p>
          <a:p>
            <a:r>
              <a:rPr lang="nb-NO" dirty="0" smtClean="0"/>
              <a:t>Skremme og vise sin makt</a:t>
            </a:r>
          </a:p>
          <a:p>
            <a:r>
              <a:rPr lang="nb-NO" dirty="0" smtClean="0"/>
              <a:t>Dårlig trente politimenn eller soldater under høy stress</a:t>
            </a:r>
          </a:p>
          <a:p>
            <a:r>
              <a:rPr lang="nb-NO" dirty="0" smtClean="0"/>
              <a:t>Misforstått lojalitet mot kamerater eller overordnete</a:t>
            </a:r>
          </a:p>
          <a:p>
            <a:r>
              <a:rPr lang="nb-NO" dirty="0" smtClean="0"/>
              <a:t>Overordnet autoritet beordrer eller godtar og overtar                 ansvaret (straffefrihet)</a:t>
            </a:r>
            <a:endParaRPr lang="nb-NO" dirty="0"/>
          </a:p>
        </p:txBody>
      </p:sp>
    </p:spTree>
    <p:extLst>
      <p:ext uri="{BB962C8B-B14F-4D97-AF65-F5344CB8AC3E}">
        <p14:creationId xmlns:p14="http://schemas.microsoft.com/office/powerpoint/2010/main" val="1464535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Tiltak for å forebygge tortur i arrest</a:t>
            </a:r>
            <a:endParaRPr lang="nb-NO" dirty="0"/>
          </a:p>
        </p:txBody>
      </p:sp>
      <p:sp>
        <p:nvSpPr>
          <p:cNvPr id="3" name="Content Placeholder 2"/>
          <p:cNvSpPr>
            <a:spLocks noGrp="1"/>
          </p:cNvSpPr>
          <p:nvPr>
            <p:ph idx="1"/>
          </p:nvPr>
        </p:nvSpPr>
        <p:spPr>
          <a:xfrm>
            <a:off x="457200" y="1898796"/>
            <a:ext cx="8229600" cy="4320576"/>
          </a:xfrm>
        </p:spPr>
        <p:txBody>
          <a:bodyPr/>
          <a:lstStyle/>
          <a:p>
            <a:r>
              <a:rPr lang="nb-NO" dirty="0" smtClean="0"/>
              <a:t>Arresterte fremstilt for en dommer «uten forsinkelse»</a:t>
            </a:r>
          </a:p>
          <a:p>
            <a:r>
              <a:rPr lang="nb-NO" dirty="0" smtClean="0"/>
              <a:t>I tilfeller av vedvarende arrest regelmessig revurdering</a:t>
            </a:r>
          </a:p>
          <a:p>
            <a:r>
              <a:rPr lang="nb-NO" dirty="0" smtClean="0"/>
              <a:t>Ingen hemmelig arrest</a:t>
            </a:r>
          </a:p>
          <a:p>
            <a:r>
              <a:rPr lang="nb-NO" dirty="0" smtClean="0"/>
              <a:t>Alle arresterte må informeres om grunnen for arrest og rettigheter</a:t>
            </a:r>
          </a:p>
          <a:p>
            <a:r>
              <a:rPr lang="nb-NO" dirty="0" smtClean="0"/>
              <a:t>Informasjon av pårørende</a:t>
            </a:r>
          </a:p>
          <a:p>
            <a:r>
              <a:rPr lang="nb-NO" dirty="0" smtClean="0"/>
              <a:t>Omgående og regelmessig adgang til advokat, familie og lege</a:t>
            </a:r>
          </a:p>
          <a:p>
            <a:r>
              <a:rPr lang="nb-NO" dirty="0" smtClean="0"/>
              <a:t>Bevis som er kommet frem under tortur ikke tillatt</a:t>
            </a:r>
          </a:p>
          <a:p>
            <a:r>
              <a:rPr lang="nb-NO" dirty="0" smtClean="0"/>
              <a:t>Straffeforfølgelse av torturister og deres bakmenn</a:t>
            </a:r>
          </a:p>
          <a:p>
            <a:r>
              <a:rPr lang="nb-NO" dirty="0" smtClean="0"/>
              <a:t>M.fl.</a:t>
            </a:r>
          </a:p>
          <a:p>
            <a:endParaRPr lang="nb-NO" dirty="0"/>
          </a:p>
        </p:txBody>
      </p:sp>
    </p:spTree>
    <p:extLst>
      <p:ext uri="{BB962C8B-B14F-4D97-AF65-F5344CB8AC3E}">
        <p14:creationId xmlns:p14="http://schemas.microsoft.com/office/powerpoint/2010/main" val="286626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200" dirty="0" smtClean="0"/>
              <a:t>Kjemper for rettferdighet: </a:t>
            </a:r>
            <a:br>
              <a:rPr lang="nb-NO" sz="3200" dirty="0" smtClean="0"/>
            </a:br>
            <a:r>
              <a:rPr lang="nb-NO" altLang="en-US" sz="3200" dirty="0" smtClean="0">
                <a:latin typeface="Lucida Grande" pitchFamily="-84" charset="0"/>
              </a:rPr>
              <a:t>Claudia </a:t>
            </a:r>
            <a:r>
              <a:rPr lang="nb-NO" altLang="en-US" sz="3200" dirty="0">
                <a:latin typeface="Lucida Grande" pitchFamily="-84" charset="0"/>
              </a:rPr>
              <a:t>Medina </a:t>
            </a:r>
            <a:r>
              <a:rPr lang="nb-NO" altLang="en-US" sz="3200" dirty="0" err="1">
                <a:latin typeface="Lucida Grande" pitchFamily="-84" charset="0"/>
              </a:rPr>
              <a:t>Tamariz</a:t>
            </a:r>
            <a:endParaRPr lang="nb-NO" sz="3200" dirty="0"/>
          </a:p>
        </p:txBody>
      </p:sp>
      <p:pic>
        <p:nvPicPr>
          <p:cNvPr id="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202" y="1883763"/>
            <a:ext cx="5269410" cy="497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05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Stopp </a:t>
            </a:r>
            <a:r>
              <a:rPr lang="nb-NO" dirty="0" smtClean="0"/>
              <a:t>t</a:t>
            </a:r>
            <a:r>
              <a:rPr lang="nb-NO" dirty="0" smtClean="0"/>
              <a:t>ortur </a:t>
            </a:r>
            <a:r>
              <a:rPr lang="nb-NO" dirty="0" smtClean="0"/>
              <a:t>2014-15</a:t>
            </a:r>
            <a:endParaRPr lang="nb-NO" dirty="0"/>
          </a:p>
        </p:txBody>
      </p:sp>
      <p:sp>
        <p:nvSpPr>
          <p:cNvPr id="3" name="Content Placeholder 2"/>
          <p:cNvSpPr>
            <a:spLocks noGrp="1"/>
          </p:cNvSpPr>
          <p:nvPr>
            <p:ph idx="1"/>
          </p:nvPr>
        </p:nvSpPr>
        <p:spPr/>
        <p:txBody>
          <a:bodyPr/>
          <a:lstStyle/>
          <a:p>
            <a:r>
              <a:rPr lang="nb-NO" dirty="0" smtClean="0"/>
              <a:t>Global kampanje, alle Amnesty-seksjoner deltar</a:t>
            </a:r>
          </a:p>
          <a:p>
            <a:r>
              <a:rPr lang="nb-NO" dirty="0" smtClean="0"/>
              <a:t>Amnesty har lang erfaring og mye suksess i kamp mot tortur</a:t>
            </a:r>
          </a:p>
          <a:p>
            <a:r>
              <a:rPr lang="nb-NO" dirty="0" smtClean="0"/>
              <a:t>Fokus på forebygging av tortur i arrest og fengsel</a:t>
            </a:r>
          </a:p>
          <a:p>
            <a:pPr lvl="1"/>
            <a:r>
              <a:rPr lang="nb-NO" dirty="0" smtClean="0"/>
              <a:t>Styrke virkemidler som hindrer tortur</a:t>
            </a:r>
          </a:p>
          <a:p>
            <a:pPr lvl="1"/>
            <a:r>
              <a:rPr lang="nb-NO" dirty="0" smtClean="0"/>
              <a:t>Styrke respekt for internasjonale standarder</a:t>
            </a:r>
          </a:p>
          <a:p>
            <a:pPr lvl="1"/>
            <a:r>
              <a:rPr lang="nb-NO" dirty="0" smtClean="0"/>
              <a:t>Torturbevis må ikke tillates i retten</a:t>
            </a:r>
          </a:p>
          <a:p>
            <a:pPr lvl="1"/>
            <a:r>
              <a:rPr lang="nb-NO" dirty="0" smtClean="0"/>
              <a:t>Ingen straffefrihet</a:t>
            </a:r>
          </a:p>
          <a:p>
            <a:pPr lvl="1"/>
            <a:r>
              <a:rPr lang="nb-NO" dirty="0" smtClean="0"/>
              <a:t>Oppreisning</a:t>
            </a:r>
          </a:p>
          <a:p>
            <a:pPr lvl="1"/>
            <a:r>
              <a:rPr lang="nb-NO" dirty="0" smtClean="0"/>
              <a:t>Bevissthetsarbeid &amp; mobilisering</a:t>
            </a:r>
            <a:endParaRPr lang="nb-NO" dirty="0"/>
          </a:p>
        </p:txBody>
      </p:sp>
    </p:spTree>
    <p:extLst>
      <p:ext uri="{BB962C8B-B14F-4D97-AF65-F5344CB8AC3E}">
        <p14:creationId xmlns:p14="http://schemas.microsoft.com/office/powerpoint/2010/main" val="1414881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5327320">
  <a:themeElements>
    <a:clrScheme name="~53273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327320">
      <a:majorFont>
        <a:latin typeface="Arial Narrow"/>
        <a:ea typeface="Geneva"/>
        <a:cs typeface=""/>
      </a:majorFont>
      <a:minorFont>
        <a:latin typeface="Arial Narrow"/>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b-NO" sz="2400" b="0" i="0" u="none" strike="noStrike" cap="none" normalizeH="0" baseline="0" smtClean="0">
            <a:ln>
              <a:noFill/>
            </a:ln>
            <a:solidFill>
              <a:schemeClr val="tx1"/>
            </a:solidFill>
            <a:effectLst/>
            <a:latin typeface="Lucida Grande" pitchFamily="-128" charset="0"/>
            <a:ea typeface="Geneva"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b-NO" sz="2400" b="0" i="0" u="none" strike="noStrike" cap="none" normalizeH="0" baseline="0" smtClean="0">
            <a:ln>
              <a:noFill/>
            </a:ln>
            <a:solidFill>
              <a:schemeClr val="tx1"/>
            </a:solidFill>
            <a:effectLst/>
            <a:latin typeface="Lucida Grande" pitchFamily="-128" charset="0"/>
            <a:ea typeface="Geneva" pitchFamily="-128" charset="-128"/>
          </a:defRPr>
        </a:defPPr>
      </a:lstStyle>
    </a:lnDef>
  </a:objectDefaults>
  <a:extraClrSchemeLst>
    <a:extraClrScheme>
      <a:clrScheme name="~53273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3273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3273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3273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3273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3273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3273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3273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3273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3273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3273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3273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~5327320</Template>
  <TotalTime>1484</TotalTime>
  <Words>3587</Words>
  <Application>Microsoft Office PowerPoint</Application>
  <PresentationFormat>On-screen Show (4:3)</PresentationFormat>
  <Paragraphs>280</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~5327320</vt:lpstr>
      <vt:lpstr>Stopp tortur</vt:lpstr>
      <vt:lpstr>PowerPoint Presentation</vt:lpstr>
      <vt:lpstr>Hva er tortur?</vt:lpstr>
      <vt:lpstr>FNs Konvensjon mot tortur og annen grusom, umenneskelig eller nedverdigende behandling eller straff (CAT)</vt:lpstr>
      <vt:lpstr>Amnestys arbeid mot tortur</vt:lpstr>
      <vt:lpstr>Hvorfor skjer tortur?</vt:lpstr>
      <vt:lpstr>Tiltak for å forebygge tortur i arrest</vt:lpstr>
      <vt:lpstr>Kjemper for rettferdighet:  Claudia Medina Tamariz</vt:lpstr>
      <vt:lpstr>Stopp tortur 2014-15</vt:lpstr>
      <vt:lpstr>Hovedfokus på fem land</vt:lpstr>
      <vt:lpstr>PowerPoint Presentation</vt:lpstr>
      <vt:lpstr>Flere lysbilder for de som trenger mer</vt:lpstr>
      <vt:lpstr>Filippinene</vt:lpstr>
      <vt:lpstr>Filippinene: Alfreda Disbarro</vt:lpstr>
      <vt:lpstr>Marokko &amp; Vest-Sahara/DARS</vt:lpstr>
      <vt:lpstr>Marokko: Ali Aarrass</vt:lpstr>
      <vt:lpstr>Mexico</vt:lpstr>
      <vt:lpstr>Mexico: Claudia Medina Tamariz</vt:lpstr>
      <vt:lpstr>Nigeria</vt:lpstr>
      <vt:lpstr>Nigeria: Moses Akatugba</vt:lpstr>
      <vt:lpstr>Usbekistan</vt:lpstr>
      <vt:lpstr>Usbekistan: Dilorom Abdukadirova</vt:lpstr>
      <vt:lpstr>Rehabilitering av torturoverlevere</vt:lpstr>
      <vt:lpstr>FN- konvensjon mot tortur og annen grusom, umenneskelig eller nedverdigende behandling eller straff</vt:lpstr>
      <vt:lpstr>Norsk straffelov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gbjerke</dc:creator>
  <cp:lastModifiedBy>Gerald Folkvord</cp:lastModifiedBy>
  <cp:revision>98</cp:revision>
  <cp:lastPrinted>2014-03-16T08:59:20Z</cp:lastPrinted>
  <dcterms:created xsi:type="dcterms:W3CDTF">2009-09-22T12:09:32Z</dcterms:created>
  <dcterms:modified xsi:type="dcterms:W3CDTF">2014-09-22T20:34:12Z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Lagre til Notes</vt:lpwstr>
  </property>
  <property fmtid="{D5CDD505-2E9C-101B-9397-08002B2CF9AE}" pid="3" name="SW_SaveCloseOfficeText">
    <vt:lpwstr>Lagre og lukk Office-dokument</vt:lpwstr>
  </property>
  <property fmtid="{D5CDD505-2E9C-101B-9397-08002B2CF9AE}" pid="4" name="SW_SaveCloseText">
    <vt:lpwstr>Lagre og lukk Notes-dokument</vt:lpwstr>
  </property>
  <property fmtid="{D5CDD505-2E9C-101B-9397-08002B2CF9AE}" pid="5" name="SW_DocUNID">
    <vt:lpwstr>1A39B06DC64ADFFBC12576B10029B1C5</vt:lpwstr>
  </property>
  <property fmtid="{D5CDD505-2E9C-101B-9397-08002B2CF9AE}" pid="6" name="SW_DocHWND">
    <vt:lpwstr>132334</vt:lpwstr>
  </property>
  <property fmtid="{D5CDD505-2E9C-101B-9397-08002B2CF9AE}" pid="7" name="SW_IntOfficeMacros">
    <vt:lpwstr>Disabled</vt:lpwstr>
  </property>
  <property fmtid="{D5CDD505-2E9C-101B-9397-08002B2CF9AE}" pid="8" name="SW_CustomTitle">
    <vt:lpwstr/>
  </property>
  <property fmtid="{D5CDD505-2E9C-101B-9397-08002B2CF9AE}" pid="9" name="SW_NewDocument">
    <vt:lpwstr/>
  </property>
  <property fmtid="{D5CDD505-2E9C-101B-9397-08002B2CF9AE}" pid="10" name="SW_DialogTitle">
    <vt:lpwstr>Swing Integrator for Notes and Office</vt:lpwstr>
  </property>
  <property fmtid="{D5CDD505-2E9C-101B-9397-08002B2CF9AE}" pid="11" name="SW_PromptText">
    <vt:lpwstr>Vil du lagre endringene?</vt:lpwstr>
  </property>
</Properties>
</file>