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9_362CC34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261" r:id="rId6"/>
    <p:sldId id="260" r:id="rId7"/>
    <p:sldId id="258" r:id="rId8"/>
    <p:sldId id="259" r:id="rId9"/>
    <p:sldId id="262" r:id="rId10"/>
    <p:sldId id="269" r:id="rId11"/>
    <p:sldId id="291" r:id="rId12"/>
    <p:sldId id="265" r:id="rId13"/>
    <p:sldId id="263" r:id="rId14"/>
    <p:sldId id="289" r:id="rId15"/>
    <p:sldId id="288" r:id="rId16"/>
    <p:sldId id="286" r:id="rId17"/>
    <p:sldId id="271" r:id="rId18"/>
    <p:sldId id="268" r:id="rId19"/>
    <p:sldId id="279" r:id="rId20"/>
    <p:sldId id="272" r:id="rId21"/>
    <p:sldId id="290" r:id="rId22"/>
    <p:sldId id="275" r:id="rId23"/>
    <p:sldId id="287" r:id="rId24"/>
    <p:sldId id="278" r:id="rId25"/>
    <p:sldId id="292" r:id="rId26"/>
  </p:sldIdLst>
  <p:sldSz cx="12192000" cy="6858000"/>
  <p:notesSz cx="9774238" cy="672465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CF5CD2-A6E5-A66E-23FD-7605928362A3}" name="Elizabeth Bristow" initials="EB" userId="S::ebristow@amnesty.no::7bcaea2a-4066-423d-a3d5-e84d1b8d3251" providerId="AD"/>
  <p188:author id="{FECD58E1-B973-F495-B5C3-45952D8AC77E}" name="Charlotte Johansen" initials="CJ" userId="S::cjohansen@amnesty.no::7225096c-7201-4c00-a378-ba21bc05cb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8CA"/>
    <a:srgbClr val="B4E7BF"/>
    <a:srgbClr val="E89390"/>
    <a:srgbClr val="B63671"/>
    <a:srgbClr val="FE6553"/>
    <a:srgbClr val="671C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72A959-5299-497B-87F6-C91510AF8630}" v="2" dt="2024-03-01T13:42:20.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43995" autoAdjust="0"/>
  </p:normalViewPr>
  <p:slideViewPr>
    <p:cSldViewPr snapToGrid="0">
      <p:cViewPr varScale="1">
        <p:scale>
          <a:sx n="26" d="100"/>
          <a:sy n="26" d="100"/>
        </p:scale>
        <p:origin x="228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Bristow" userId="7bcaea2a-4066-423d-a3d5-e84d1b8d3251" providerId="ADAL" clId="{DB72A959-5299-497B-87F6-C91510AF8630}"/>
    <pc:docChg chg="custSel delSld modSld">
      <pc:chgData name="Elizabeth Bristow" userId="7bcaea2a-4066-423d-a3d5-e84d1b8d3251" providerId="ADAL" clId="{DB72A959-5299-497B-87F6-C91510AF8630}" dt="2024-03-01T13:43:37.695" v="180" actId="14100"/>
      <pc:docMkLst>
        <pc:docMk/>
      </pc:docMkLst>
      <pc:sldChg chg="modNotesTx">
        <pc:chgData name="Elizabeth Bristow" userId="7bcaea2a-4066-423d-a3d5-e84d1b8d3251" providerId="ADAL" clId="{DB72A959-5299-497B-87F6-C91510AF8630}" dt="2024-03-01T13:28:28.341" v="2"/>
        <pc:sldMkLst>
          <pc:docMk/>
          <pc:sldMk cId="3772288299" sldId="259"/>
        </pc:sldMkLst>
      </pc:sldChg>
      <pc:sldChg chg="modNotesTx">
        <pc:chgData name="Elizabeth Bristow" userId="7bcaea2a-4066-423d-a3d5-e84d1b8d3251" providerId="ADAL" clId="{DB72A959-5299-497B-87F6-C91510AF8630}" dt="2024-03-01T13:27:29.263" v="1"/>
        <pc:sldMkLst>
          <pc:docMk/>
          <pc:sldMk cId="3280800097" sldId="260"/>
        </pc:sldMkLst>
      </pc:sldChg>
      <pc:sldChg chg="modNotesTx">
        <pc:chgData name="Elizabeth Bristow" userId="7bcaea2a-4066-423d-a3d5-e84d1b8d3251" providerId="ADAL" clId="{DB72A959-5299-497B-87F6-C91510AF8630}" dt="2024-03-01T13:27:08.235" v="0"/>
        <pc:sldMkLst>
          <pc:docMk/>
          <pc:sldMk cId="1579887557" sldId="261"/>
        </pc:sldMkLst>
      </pc:sldChg>
      <pc:sldChg chg="modNotesTx">
        <pc:chgData name="Elizabeth Bristow" userId="7bcaea2a-4066-423d-a3d5-e84d1b8d3251" providerId="ADAL" clId="{DB72A959-5299-497B-87F6-C91510AF8630}" dt="2024-03-01T13:29:14.230" v="3"/>
        <pc:sldMkLst>
          <pc:docMk/>
          <pc:sldMk cId="908903244" sldId="265"/>
        </pc:sldMkLst>
      </pc:sldChg>
      <pc:sldChg chg="addSp delSp modSp mod delAnim modAnim modNotesTx">
        <pc:chgData name="Elizabeth Bristow" userId="7bcaea2a-4066-423d-a3d5-e84d1b8d3251" providerId="ADAL" clId="{DB72A959-5299-497B-87F6-C91510AF8630}" dt="2024-03-01T13:43:37.695" v="180" actId="14100"/>
        <pc:sldMkLst>
          <pc:docMk/>
          <pc:sldMk cId="2774029278" sldId="268"/>
        </pc:sldMkLst>
        <pc:picChg chg="add mod">
          <ac:chgData name="Elizabeth Bristow" userId="7bcaea2a-4066-423d-a3d5-e84d1b8d3251" providerId="ADAL" clId="{DB72A959-5299-497B-87F6-C91510AF8630}" dt="2024-03-01T13:43:37.695" v="180" actId="14100"/>
          <ac:picMkLst>
            <pc:docMk/>
            <pc:sldMk cId="2774029278" sldId="268"/>
            <ac:picMk id="4" creationId="{2F21E97A-9912-24B2-86D4-8F32D163BBCB}"/>
          </ac:picMkLst>
        </pc:picChg>
        <pc:picChg chg="del">
          <ac:chgData name="Elizabeth Bristow" userId="7bcaea2a-4066-423d-a3d5-e84d1b8d3251" providerId="ADAL" clId="{DB72A959-5299-497B-87F6-C91510AF8630}" dt="2024-03-01T13:42:05.024" v="150" actId="478"/>
          <ac:picMkLst>
            <pc:docMk/>
            <pc:sldMk cId="2774029278" sldId="268"/>
            <ac:picMk id="6" creationId="{8FAFFF49-6B1A-CBDD-86E1-A8E4303E0B3D}"/>
          </ac:picMkLst>
        </pc:picChg>
      </pc:sldChg>
      <pc:sldChg chg="modNotesTx">
        <pc:chgData name="Elizabeth Bristow" userId="7bcaea2a-4066-423d-a3d5-e84d1b8d3251" providerId="ADAL" clId="{DB72A959-5299-497B-87F6-C91510AF8630}" dt="2024-03-01T13:33:08.327" v="44"/>
        <pc:sldMkLst>
          <pc:docMk/>
          <pc:sldMk cId="3100974026" sldId="272"/>
        </pc:sldMkLst>
      </pc:sldChg>
      <pc:sldChg chg="modNotesTx">
        <pc:chgData name="Elizabeth Bristow" userId="7bcaea2a-4066-423d-a3d5-e84d1b8d3251" providerId="ADAL" clId="{DB72A959-5299-497B-87F6-C91510AF8630}" dt="2024-03-01T13:33:57.152" v="47"/>
        <pc:sldMkLst>
          <pc:docMk/>
          <pc:sldMk cId="2082327749" sldId="275"/>
        </pc:sldMkLst>
      </pc:sldChg>
      <pc:sldChg chg="delCm modNotesTx">
        <pc:chgData name="Elizabeth Bristow" userId="7bcaea2a-4066-423d-a3d5-e84d1b8d3251" providerId="ADAL" clId="{DB72A959-5299-497B-87F6-C91510AF8630}" dt="2024-03-01T13:35:20.170" v="51"/>
        <pc:sldMkLst>
          <pc:docMk/>
          <pc:sldMk cId="1708082483" sldId="278"/>
        </pc:sldMkLst>
        <pc:extLst>
          <p:ext xmlns:p="http://schemas.openxmlformats.org/presentationml/2006/main" uri="{D6D511B9-2390-475A-947B-AFAB55BFBCF1}">
            <pc226:cmChg xmlns:pc226="http://schemas.microsoft.com/office/powerpoint/2022/06/main/command" chg="del">
              <pc226:chgData name="Elizabeth Bristow" userId="7bcaea2a-4066-423d-a3d5-e84d1b8d3251" providerId="ADAL" clId="{DB72A959-5299-497B-87F6-C91510AF8630}" dt="2024-03-01T13:35:20.170" v="51"/>
              <pc2:cmMkLst xmlns:pc2="http://schemas.microsoft.com/office/powerpoint/2019/9/main/command">
                <pc:docMk/>
                <pc:sldMk cId="1708082483" sldId="278"/>
                <pc2:cmMk id="{C38EE210-7A9F-4F36-BCC5-0CE78AE51038}"/>
              </pc2:cmMkLst>
            </pc226:cmChg>
          </p:ext>
        </pc:extLst>
      </pc:sldChg>
      <pc:sldChg chg="modNotesTx">
        <pc:chgData name="Elizabeth Bristow" userId="7bcaea2a-4066-423d-a3d5-e84d1b8d3251" providerId="ADAL" clId="{DB72A959-5299-497B-87F6-C91510AF8630}" dt="2024-03-01T13:32:10.377" v="43"/>
        <pc:sldMkLst>
          <pc:docMk/>
          <pc:sldMk cId="1669302022" sldId="279"/>
        </pc:sldMkLst>
      </pc:sldChg>
      <pc:sldChg chg="del">
        <pc:chgData name="Elizabeth Bristow" userId="7bcaea2a-4066-423d-a3d5-e84d1b8d3251" providerId="ADAL" clId="{DB72A959-5299-497B-87F6-C91510AF8630}" dt="2024-03-01T13:35:51.521" v="53" actId="47"/>
        <pc:sldMkLst>
          <pc:docMk/>
          <pc:sldMk cId="796278335" sldId="282"/>
        </pc:sldMkLst>
      </pc:sldChg>
      <pc:sldChg chg="addSp delSp modSp mod delAnim modAnim modNotesTx">
        <pc:chgData name="Elizabeth Bristow" userId="7bcaea2a-4066-423d-a3d5-e84d1b8d3251" providerId="ADAL" clId="{DB72A959-5299-497B-87F6-C91510AF8630}" dt="2024-03-01T13:40:49.076" v="149" actId="20577"/>
        <pc:sldMkLst>
          <pc:docMk/>
          <pc:sldMk cId="4176594044" sldId="286"/>
        </pc:sldMkLst>
        <pc:picChg chg="add mod">
          <ac:chgData name="Elizabeth Bristow" userId="7bcaea2a-4066-423d-a3d5-e84d1b8d3251" providerId="ADAL" clId="{DB72A959-5299-497B-87F6-C91510AF8630}" dt="2024-03-01T13:39:39.753" v="58" actId="14100"/>
          <ac:picMkLst>
            <pc:docMk/>
            <pc:sldMk cId="4176594044" sldId="286"/>
            <ac:picMk id="2" creationId="{E964C39C-9EBB-8C06-7F83-A3702CA7454F}"/>
          </ac:picMkLst>
        </pc:picChg>
        <pc:picChg chg="del mod">
          <ac:chgData name="Elizabeth Bristow" userId="7bcaea2a-4066-423d-a3d5-e84d1b8d3251" providerId="ADAL" clId="{DB72A959-5299-497B-87F6-C91510AF8630}" dt="2024-03-01T13:38:02.604" v="55" actId="478"/>
          <ac:picMkLst>
            <pc:docMk/>
            <pc:sldMk cId="4176594044" sldId="286"/>
            <ac:picMk id="3" creationId="{FAACC6ED-F9D1-BA7B-8D79-031EE13D2B58}"/>
          </ac:picMkLst>
        </pc:picChg>
      </pc:sldChg>
      <pc:sldChg chg="modNotesTx">
        <pc:chgData name="Elizabeth Bristow" userId="7bcaea2a-4066-423d-a3d5-e84d1b8d3251" providerId="ADAL" clId="{DB72A959-5299-497B-87F6-C91510AF8630}" dt="2024-03-01T13:34:38.036" v="49"/>
        <pc:sldMkLst>
          <pc:docMk/>
          <pc:sldMk cId="960685119" sldId="287"/>
        </pc:sldMkLst>
      </pc:sldChg>
      <pc:sldChg chg="modNotesTx">
        <pc:chgData name="Elizabeth Bristow" userId="7bcaea2a-4066-423d-a3d5-e84d1b8d3251" providerId="ADAL" clId="{DB72A959-5299-497B-87F6-C91510AF8630}" dt="2024-03-01T13:29:59.869" v="4"/>
        <pc:sldMkLst>
          <pc:docMk/>
          <pc:sldMk cId="3038531561" sldId="288"/>
        </pc:sldMkLst>
      </pc:sldChg>
      <pc:sldChg chg="modNotesTx">
        <pc:chgData name="Elizabeth Bristow" userId="7bcaea2a-4066-423d-a3d5-e84d1b8d3251" providerId="ADAL" clId="{DB72A959-5299-497B-87F6-C91510AF8630}" dt="2024-03-01T13:34:09.825" v="48" actId="113"/>
        <pc:sldMkLst>
          <pc:docMk/>
          <pc:sldMk cId="478718804" sldId="290"/>
        </pc:sldMkLst>
      </pc:sldChg>
      <pc:sldChg chg="modNotesTx">
        <pc:chgData name="Elizabeth Bristow" userId="7bcaea2a-4066-423d-a3d5-e84d1b8d3251" providerId="ADAL" clId="{DB72A959-5299-497B-87F6-C91510AF8630}" dt="2024-03-01T13:35:40.254" v="52"/>
        <pc:sldMkLst>
          <pc:docMk/>
          <pc:sldMk cId="863599538" sldId="292"/>
        </pc:sldMkLst>
      </pc:sldChg>
    </pc:docChg>
  </pc:docChgLst>
</pc:chgInfo>
</file>

<file path=ppt/comments/modernComment_109_362CC34C.xml><?xml version="1.0" encoding="utf-8"?>
<p188:cmLst xmlns:a="http://schemas.openxmlformats.org/drawingml/2006/main" xmlns:r="http://schemas.openxmlformats.org/officeDocument/2006/relationships" xmlns:p188="http://schemas.microsoft.com/office/powerpoint/2018/8/main">
  <p188:cm id="{3418C2B2-0B76-44FA-99A1-1846049FC8DA}" authorId="{D6CF5CD2-A6E5-A66E-23FD-7605928362A3}" created="2023-03-08T13:06:16.706">
    <pc:sldMkLst xmlns:pc="http://schemas.microsoft.com/office/powerpoint/2013/main/command">
      <pc:docMk/>
      <pc:sldMk cId="908903244" sldId="265"/>
    </pc:sldMkLst>
    <p188:txBody>
      <a:bodyPr/>
      <a:lstStyle/>
      <a:p>
        <a:r>
          <a:rPr lang="nb-NO"/>
          <a:t>​
[Kommentar til Elizabeth: Legge inn poeng om stereotyper. Gutter er alltid kåte. Jenter som kler seg – råd for ikke å bli voldtatt. Holdninger rundt sex og forventninger. Maskulinitet/femininitet -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4235503" cy="337400"/>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idx="1"/>
          </p:nvPr>
        </p:nvSpPr>
        <p:spPr>
          <a:xfrm>
            <a:off x="5536474" y="0"/>
            <a:ext cx="4235503" cy="337400"/>
          </a:xfrm>
          <a:prstGeom prst="rect">
            <a:avLst/>
          </a:prstGeom>
        </p:spPr>
        <p:txBody>
          <a:bodyPr vert="horz" lIns="91440" tIns="45720" rIns="91440" bIns="45720" rtlCol="0"/>
          <a:lstStyle>
            <a:lvl1pPr algn="r">
              <a:defRPr sz="1200"/>
            </a:lvl1pPr>
          </a:lstStyle>
          <a:p>
            <a:fld id="{DB639814-2A0D-4DF1-8603-38118F565481}" type="datetimeFigureOut">
              <a:rPr lang="en-US" smtClean="0"/>
              <a:t>3/1/2024</a:t>
            </a:fld>
            <a:endParaRPr lang="en-US"/>
          </a:p>
        </p:txBody>
      </p:sp>
      <p:sp>
        <p:nvSpPr>
          <p:cNvPr id="4" name="Plassholder for lysbilde 3"/>
          <p:cNvSpPr>
            <a:spLocks noGrp="1" noRot="1" noChangeAspect="1"/>
          </p:cNvSpPr>
          <p:nvPr>
            <p:ph type="sldImg" idx="2"/>
          </p:nvPr>
        </p:nvSpPr>
        <p:spPr>
          <a:xfrm>
            <a:off x="2870200" y="841375"/>
            <a:ext cx="4033838" cy="2268538"/>
          </a:xfrm>
          <a:prstGeom prst="rect">
            <a:avLst/>
          </a:prstGeom>
          <a:noFill/>
          <a:ln w="12700">
            <a:solidFill>
              <a:prstClr val="black"/>
            </a:solidFill>
          </a:ln>
        </p:spPr>
        <p:txBody>
          <a:bodyPr vert="horz" lIns="91440" tIns="45720" rIns="91440" bIns="45720" rtlCol="0" anchor="ctr"/>
          <a:lstStyle/>
          <a:p>
            <a:endParaRPr lang="en-US"/>
          </a:p>
        </p:txBody>
      </p:sp>
      <p:sp>
        <p:nvSpPr>
          <p:cNvPr id="5" name="Plassholder for notater 4"/>
          <p:cNvSpPr>
            <a:spLocks noGrp="1"/>
          </p:cNvSpPr>
          <p:nvPr>
            <p:ph type="body" sz="quarter" idx="3"/>
          </p:nvPr>
        </p:nvSpPr>
        <p:spPr>
          <a:xfrm>
            <a:off x="977424" y="3236238"/>
            <a:ext cx="7819390" cy="264783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Plassholder for bunntekst 5"/>
          <p:cNvSpPr>
            <a:spLocks noGrp="1"/>
          </p:cNvSpPr>
          <p:nvPr>
            <p:ph type="ftr" sz="quarter" idx="4"/>
          </p:nvPr>
        </p:nvSpPr>
        <p:spPr>
          <a:xfrm>
            <a:off x="1" y="6387251"/>
            <a:ext cx="4235503" cy="337399"/>
          </a:xfrm>
          <a:prstGeom prst="rect">
            <a:avLst/>
          </a:prstGeom>
        </p:spPr>
        <p:txBody>
          <a:bodyPr vert="horz" lIns="91440" tIns="45720" rIns="91440" bIns="45720" rtlCol="0" anchor="b"/>
          <a:lstStyle>
            <a:lvl1pPr algn="l">
              <a:defRPr sz="1200"/>
            </a:lvl1pPr>
          </a:lstStyle>
          <a:p>
            <a:endParaRPr lang="en-US"/>
          </a:p>
        </p:txBody>
      </p:sp>
      <p:sp>
        <p:nvSpPr>
          <p:cNvPr id="7" name="Plassholder for lysbildenummer 6"/>
          <p:cNvSpPr>
            <a:spLocks noGrp="1"/>
          </p:cNvSpPr>
          <p:nvPr>
            <p:ph type="sldNum" sz="quarter" idx="5"/>
          </p:nvPr>
        </p:nvSpPr>
        <p:spPr>
          <a:xfrm>
            <a:off x="5536474" y="6387251"/>
            <a:ext cx="4235503" cy="337399"/>
          </a:xfrm>
          <a:prstGeom prst="rect">
            <a:avLst/>
          </a:prstGeom>
        </p:spPr>
        <p:txBody>
          <a:bodyPr vert="horz" lIns="91440" tIns="45720" rIns="91440" bIns="45720" rtlCol="0" anchor="b"/>
          <a:lstStyle>
            <a:lvl1pPr algn="r">
              <a:defRPr sz="1200"/>
            </a:lvl1pPr>
          </a:lstStyle>
          <a:p>
            <a:fld id="{AF2EDD00-B41B-40F8-9A82-9C01BE174316}" type="slidenum">
              <a:rPr lang="en-US" smtClean="0"/>
              <a:t>‹#›</a:t>
            </a:fld>
            <a:endParaRPr lang="en-US"/>
          </a:p>
        </p:txBody>
      </p:sp>
    </p:spTree>
    <p:extLst>
      <p:ext uri="{BB962C8B-B14F-4D97-AF65-F5344CB8AC3E}">
        <p14:creationId xmlns:p14="http://schemas.microsoft.com/office/powerpoint/2010/main" val="2981975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mnesty.no/undervisningsopplegg-menneskerettighetene"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amnesty.no/sites/default/files/vedlegg/time_for_change_final_original190401.pdf" TargetMode="External"/><Relationship Id="rId4" Type="http://schemas.openxmlformats.org/officeDocument/2006/relationships/hyperlink" Target="https://amnesty.no/undervisningsopplegg-sex-og-samtykk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kvts.no/content/uploads/2023/02/NKVTS_Rapport_1_23_Omfang_vold_overgrep-2023.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nb-NO" sz="1800" b="1" dirty="0">
                <a:effectLst/>
                <a:latin typeface="Arial" panose="020B0604020202020204" pitchFamily="34" charset="0"/>
                <a:ea typeface="Times New Roman" panose="02020603050405020304" pitchFamily="18" charset="0"/>
              </a:rPr>
              <a:t>Til lærer:</a:t>
            </a:r>
          </a:p>
          <a:p>
            <a:pPr fontAlgn="base"/>
            <a:endParaRPr lang="nb-NO" sz="1800" b="1" dirty="0">
              <a:effectLst/>
              <a:latin typeface="Arial" panose="020B0604020202020204" pitchFamily="34" charset="0"/>
              <a:ea typeface="Times New Roman" panose="02020603050405020304" pitchFamily="18" charset="0"/>
            </a:endParaRPr>
          </a:p>
          <a:p>
            <a:pPr fontAlgn="base"/>
            <a:r>
              <a:rPr lang="nb-NO" sz="1800" b="1" dirty="0">
                <a:effectLst/>
                <a:latin typeface="Arial" panose="020B0604020202020204" pitchFamily="34" charset="0"/>
                <a:ea typeface="Times New Roman" panose="02020603050405020304" pitchFamily="18" charset="0"/>
              </a:rPr>
              <a:t>Dette opplegget er et holdningsskapende undervisningsopplegg om samtykke til sex.</a:t>
            </a:r>
          </a:p>
          <a:p>
            <a:pPr marL="285750" indent="-285750" fontAlgn="base">
              <a:buFont typeface="Arial" panose="020B0604020202020204" pitchFamily="34" charset="0"/>
              <a:buChar char="•"/>
            </a:pPr>
            <a:r>
              <a:rPr lang="nb-NO" sz="1800" b="1" dirty="0">
                <a:effectLst/>
                <a:latin typeface="Arial" panose="020B0604020202020204" pitchFamily="34" charset="0"/>
                <a:ea typeface="Times New Roman" panose="02020603050405020304" pitchFamily="18" charset="0"/>
              </a:rPr>
              <a:t>I notatfeltet finner du instruks og et «manus» som veileder deg som holder undervisningsopplegget. </a:t>
            </a:r>
          </a:p>
          <a:p>
            <a:pPr marL="285750" indent="-285750" fontAlgn="base">
              <a:buFont typeface="Arial" panose="020B0604020202020204" pitchFamily="34" charset="0"/>
              <a:buChar char="•"/>
            </a:pPr>
            <a:r>
              <a:rPr lang="nb-NO" sz="1800" b="1" dirty="0">
                <a:effectLst/>
                <a:latin typeface="Arial" panose="020B0604020202020204" pitchFamily="34" charset="0"/>
                <a:ea typeface="Times New Roman" panose="02020603050405020304" pitchFamily="18" charset="0"/>
              </a:rPr>
              <a:t>Når vi refererer til retten til å bestemme over egen kropp referer vi til artikkel 5 og 12 i menneskerettighetserklæringen. </a:t>
            </a:r>
          </a:p>
          <a:p>
            <a:pPr marL="285750" indent="-285750" fontAlgn="base">
              <a:buFont typeface="Arial" panose="020B0604020202020204" pitchFamily="34" charset="0"/>
              <a:buChar char="•"/>
            </a:pPr>
            <a:r>
              <a:rPr lang="nb-NO" sz="1800" b="1" dirty="0">
                <a:effectLst/>
                <a:latin typeface="Arial" panose="020B0604020202020204" pitchFamily="34" charset="0"/>
                <a:ea typeface="Times New Roman" panose="02020603050405020304" pitchFamily="18" charset="0"/>
              </a:rPr>
              <a:t>Dette opplegget tar ca. 45 minutter å gjennomføre. Hvis den brukes i en dobbeltime kan den kombineres en generell opplæring i menneskerettighetene f.eks. </a:t>
            </a:r>
            <a:r>
              <a:rPr lang="nb-NO" sz="2800" dirty="0">
                <a:hlinkClick r:id="rId3"/>
              </a:rPr>
              <a:t>Undervisningsopplegg: Menneskerettighetene | Amnesty International Norge</a:t>
            </a:r>
            <a:r>
              <a:rPr lang="nb-NO" sz="2800" dirty="0"/>
              <a:t> </a:t>
            </a:r>
            <a:r>
              <a:rPr lang="nb-NO" sz="1800" b="1" dirty="0">
                <a:effectLst/>
                <a:latin typeface="Arial" panose="020B0604020202020204" pitchFamily="34" charset="0"/>
                <a:ea typeface="Times New Roman" panose="02020603050405020304" pitchFamily="18" charset="0"/>
              </a:rPr>
              <a:t>eller med del 3 av vår digitalt tilgjengelige undervisningsopplegg om samtykke: </a:t>
            </a:r>
            <a:r>
              <a:rPr lang="nb-NO" sz="2800" dirty="0">
                <a:hlinkClick r:id="rId4"/>
              </a:rPr>
              <a:t>Undervisningsopplegg: sex og samtykke | Amnesty International Norge</a:t>
            </a:r>
            <a:endParaRPr lang="nb-NO" sz="1800" b="1" dirty="0">
              <a:effectLst/>
              <a:latin typeface="Arial" panose="020B0604020202020204" pitchFamily="34" charset="0"/>
              <a:ea typeface="Times New Roman" panose="02020603050405020304" pitchFamily="18" charset="0"/>
            </a:endParaRPr>
          </a:p>
          <a:p>
            <a:pPr marL="285750" indent="-285750" fontAlgn="base">
              <a:buFont typeface="Arial" panose="020B0604020202020204" pitchFamily="34" charset="0"/>
              <a:buChar char="•"/>
            </a:pPr>
            <a:r>
              <a:rPr lang="nb-NO" sz="1800" b="1" dirty="0">
                <a:effectLst/>
                <a:latin typeface="Arial" panose="020B0604020202020204" pitchFamily="34" charset="0"/>
                <a:ea typeface="Times New Roman" panose="02020603050405020304" pitchFamily="18" charset="0"/>
              </a:rPr>
              <a:t>OBS! Det er viktig at elevene har blitt informert om temaet på forhånd og at du gjør dem oppmerksom på skolehelsetjenesten og andre tjenester som elevene kan benytte seg av dersom temaet trigger elevenes egne opplevelser med overgrep. Skriv gjerne opp navnet og kontaktinformasjonen til skolens helsesykepleier på tavlen.</a:t>
            </a:r>
          </a:p>
          <a:p>
            <a:pPr marL="285750" indent="-285750" fontAlgn="base">
              <a:buFont typeface="Arial" panose="020B0604020202020204" pitchFamily="34" charset="0"/>
              <a:buChar char="•"/>
            </a:pPr>
            <a:r>
              <a:rPr lang="nb-NO" sz="1800" b="1" dirty="0">
                <a:effectLst/>
                <a:latin typeface="Arial" panose="020B0604020202020204" pitchFamily="34" charset="0"/>
                <a:ea typeface="Times New Roman" panose="02020603050405020304" pitchFamily="18" charset="0"/>
              </a:rPr>
              <a:t>Siste slide i denne </a:t>
            </a:r>
            <a:r>
              <a:rPr lang="nb-NO" sz="1800" b="1" dirty="0" err="1">
                <a:effectLst/>
                <a:latin typeface="Arial" panose="020B0604020202020204" pitchFamily="34" charset="0"/>
                <a:ea typeface="Times New Roman" panose="02020603050405020304" pitchFamily="18" charset="0"/>
              </a:rPr>
              <a:t>PPTen</a:t>
            </a:r>
            <a:r>
              <a:rPr lang="nb-NO" sz="1800" b="1" dirty="0">
                <a:effectLst/>
                <a:latin typeface="Arial" panose="020B0604020202020204" pitchFamily="34" charset="0"/>
                <a:ea typeface="Times New Roman" panose="02020603050405020304" pitchFamily="18" charset="0"/>
              </a:rPr>
              <a:t> inkluderer informasjon om noen offentlige tjenester.</a:t>
            </a:r>
          </a:p>
          <a:p>
            <a:pPr marL="285750" indent="-285750" fontAlgn="base">
              <a:buFont typeface="Arial" panose="020B0604020202020204" pitchFamily="34" charset="0"/>
              <a:buChar char="•"/>
            </a:pPr>
            <a:r>
              <a:rPr lang="nb-NO" sz="1800" b="1" dirty="0">
                <a:effectLst/>
                <a:latin typeface="Arial" panose="020B0604020202020204" pitchFamily="34" charset="0"/>
                <a:ea typeface="Times New Roman" panose="02020603050405020304" pitchFamily="18" charset="0"/>
              </a:rPr>
              <a:t>For mer informasjon om overgrep og samtykke: </a:t>
            </a:r>
          </a:p>
          <a:p>
            <a:pPr marL="0" indent="0" fontAlgn="base">
              <a:buFont typeface="Arial" panose="020B0604020202020204" pitchFamily="34" charset="0"/>
              <a:buNone/>
            </a:pPr>
            <a:r>
              <a:rPr lang="nb-NO" sz="1800" b="1" dirty="0">
                <a:effectLst/>
                <a:latin typeface="Arial" panose="020B0604020202020204" pitchFamily="34" charset="0"/>
                <a:ea typeface="Times New Roman" panose="02020603050405020304" pitchFamily="18" charset="0"/>
              </a:rPr>
              <a:t>Amnesty rapport (2019): </a:t>
            </a:r>
            <a:r>
              <a:rPr lang="en-US" sz="2800" dirty="0">
                <a:hlinkClick r:id="rId5"/>
              </a:rPr>
              <a:t>Time for change_FINAL_ORIGINAL190329 (amnesty.no)</a:t>
            </a:r>
            <a:endParaRPr lang="nb-NO" sz="1800" b="1" dirty="0">
              <a:effectLst/>
              <a:latin typeface="Arial" panose="020B0604020202020204" pitchFamily="34" charset="0"/>
              <a:ea typeface="Times New Roman" panose="02020603050405020304" pitchFamily="18" charset="0"/>
            </a:endParaRPr>
          </a:p>
          <a:p>
            <a:endParaRPr lang="nb-NO" sz="1800" b="1" dirty="0">
              <a:effectLst/>
              <a:latin typeface="Arial" panose="020B0604020202020204" pitchFamily="34" charset="0"/>
              <a:ea typeface="Times New Roman" panose="02020603050405020304" pitchFamily="18" charset="0"/>
            </a:endParaRPr>
          </a:p>
          <a:p>
            <a:r>
              <a:rPr lang="nb-NO" sz="1800" b="1" u="sng" dirty="0">
                <a:effectLst/>
                <a:latin typeface="Arial" panose="020B0604020202020204" pitchFamily="34" charset="0"/>
                <a:ea typeface="Times New Roman" panose="02020603050405020304" pitchFamily="18" charset="0"/>
              </a:rPr>
              <a:t>Målet med undervisningen er at elevene skal kunne: </a:t>
            </a:r>
            <a:br>
              <a:rPr lang="nb-NO" sz="1800" b="1" dirty="0">
                <a:effectLst/>
                <a:latin typeface="Arial" panose="020B0604020202020204" pitchFamily="34" charset="0"/>
                <a:ea typeface="Times New Roman" panose="02020603050405020304" pitchFamily="18" charset="0"/>
              </a:rPr>
            </a:br>
            <a:r>
              <a:rPr lang="nb-NO" sz="1800" b="1" dirty="0">
                <a:solidFill>
                  <a:srgbClr val="000000"/>
                </a:solidFill>
                <a:effectLst/>
                <a:latin typeface="Arial" panose="020B0604020202020204" pitchFamily="34" charset="0"/>
                <a:ea typeface="Arial" panose="020B0604020202020204" pitchFamily="34" charset="0"/>
              </a:rPr>
              <a:t>- reflektere over hvordan samtykke til sex kan innhentes </a:t>
            </a:r>
            <a:endParaRPr lang="nb-NO" sz="1800" b="1" dirty="0">
              <a:effectLst/>
              <a:latin typeface="Times New Roman" panose="02020603050405020304" pitchFamily="18" charset="0"/>
              <a:ea typeface="Times New Roman" panose="02020603050405020304" pitchFamily="18" charset="0"/>
            </a:endParaRPr>
          </a:p>
          <a:p>
            <a:r>
              <a:rPr lang="nb-NO" sz="1800" b="1" dirty="0">
                <a:solidFill>
                  <a:srgbClr val="000000"/>
                </a:solidFill>
                <a:effectLst/>
                <a:latin typeface="Arial" panose="020B0604020202020204" pitchFamily="34" charset="0"/>
                <a:ea typeface="Arial" panose="020B0604020202020204" pitchFamily="34" charset="0"/>
              </a:rPr>
              <a:t>- vurdere tilstedeværelsen av samtykke til sex ut ifra ulike situasjonsbeskrivelser </a:t>
            </a:r>
            <a:endParaRPr lang="nb-NO" sz="1800" b="1" dirty="0">
              <a:effectLst/>
              <a:latin typeface="Times New Roman" panose="02020603050405020304" pitchFamily="18" charset="0"/>
              <a:ea typeface="Times New Roman" panose="02020603050405020304" pitchFamily="18" charset="0"/>
            </a:endParaRPr>
          </a:p>
          <a:p>
            <a:r>
              <a:rPr lang="nb-NO" sz="1800" b="1" dirty="0">
                <a:solidFill>
                  <a:srgbClr val="000000"/>
                </a:solidFill>
                <a:effectLst/>
                <a:latin typeface="Arial" panose="020B0604020202020204" pitchFamily="34" charset="0"/>
                <a:ea typeface="Arial" panose="020B0604020202020204" pitchFamily="34" charset="0"/>
              </a:rPr>
              <a:t> -argumentere for hvorfor seksuell omgang uten samtykke defineres som seksuelt overgrep </a:t>
            </a:r>
            <a:endParaRPr lang="nb-NO" sz="1800" b="1" dirty="0">
              <a:effectLst/>
              <a:latin typeface="Times New Roman" panose="02020603050405020304" pitchFamily="18" charset="0"/>
              <a:ea typeface="Times New Roman" panose="02020603050405020304" pitchFamily="18" charset="0"/>
            </a:endParaRPr>
          </a:p>
          <a:p>
            <a:r>
              <a:rPr lang="nb-NO" sz="1800" b="1" dirty="0">
                <a:solidFill>
                  <a:srgbClr val="000000"/>
                </a:solidFill>
                <a:effectLst/>
                <a:latin typeface="Arial" panose="020B0604020202020204" pitchFamily="34" charset="0"/>
                <a:ea typeface="Arial" panose="020B0604020202020204" pitchFamily="34" charset="0"/>
              </a:rPr>
              <a:t>- ha grunnleggende forståelse for hvordan myter bidrar til en feilaktig forståelse av hva et seksuelt  </a:t>
            </a:r>
            <a:endParaRPr lang="nb-NO" sz="1800" b="1" dirty="0">
              <a:effectLst/>
              <a:latin typeface="Times New Roman" panose="02020603050405020304" pitchFamily="18" charset="0"/>
              <a:ea typeface="Times New Roman" panose="02020603050405020304" pitchFamily="18" charset="0"/>
            </a:endParaRPr>
          </a:p>
          <a:p>
            <a:r>
              <a:rPr lang="nb-NO" sz="1800" b="1" dirty="0">
                <a:solidFill>
                  <a:srgbClr val="000000"/>
                </a:solidFill>
                <a:effectLst/>
                <a:latin typeface="Arial" panose="020B0604020202020204" pitchFamily="34" charset="0"/>
                <a:ea typeface="Arial" panose="020B0604020202020204" pitchFamily="34" charset="0"/>
              </a:rPr>
              <a:t>  overgrep er og ikke er</a:t>
            </a:r>
            <a:endParaRPr lang="nb-NO" sz="1800" b="1" dirty="0">
              <a:effectLst/>
              <a:latin typeface="Times New Roman" panose="02020603050405020304" pitchFamily="18" charset="0"/>
              <a:ea typeface="Times New Roman" panose="02020603050405020304" pitchFamily="18" charset="0"/>
            </a:endParaRPr>
          </a:p>
          <a:p>
            <a:r>
              <a:rPr lang="nb-NO" sz="1800" b="1" dirty="0">
                <a:solidFill>
                  <a:srgbClr val="000000"/>
                </a:solidFill>
                <a:effectLst/>
                <a:latin typeface="Arial" panose="020B0604020202020204" pitchFamily="34" charset="0"/>
                <a:ea typeface="Arial" panose="020B0604020202020204" pitchFamily="34" charset="0"/>
              </a:rPr>
              <a:t>- at det å bestemme over egen kropp er en menneskerettighet</a:t>
            </a:r>
            <a:endParaRPr lang="nb-NO" sz="1800" b="1" dirty="0">
              <a:effectLst/>
              <a:latin typeface="Times New Roman" panose="02020603050405020304" pitchFamily="18" charset="0"/>
              <a:ea typeface="Times New Roman" panose="02020603050405020304" pitchFamily="18" charset="0"/>
            </a:endParaRPr>
          </a:p>
          <a:p>
            <a:r>
              <a:rPr lang="nb-NO" sz="1800" b="1" dirty="0">
                <a:solidFill>
                  <a:srgbClr val="000000"/>
                </a:solidFill>
                <a:effectLst/>
                <a:latin typeface="Arial" panose="020B0604020202020204" pitchFamily="34" charset="0"/>
                <a:ea typeface="Arial" panose="020B0604020202020204" pitchFamily="34" charset="0"/>
              </a:rPr>
              <a:t>- kjenne til sentrale kriterier for samtykke til sex (fritt, aktivt, reversibelt, spesifikt og informert) </a:t>
            </a:r>
            <a:endParaRPr lang="nb-NO" sz="1800" b="1" dirty="0">
              <a:effectLst/>
              <a:latin typeface="Times New Roman" panose="02020603050405020304" pitchFamily="18" charset="0"/>
              <a:ea typeface="Times New Roman" panose="02020603050405020304" pitchFamily="18" charset="0"/>
            </a:endParaRPr>
          </a:p>
          <a:p>
            <a:pPr marL="0" indent="0">
              <a:buFontTx/>
              <a:buNone/>
            </a:pPr>
            <a:r>
              <a:rPr lang="nb-NO" sz="1800" b="1" dirty="0">
                <a:solidFill>
                  <a:srgbClr val="000000"/>
                </a:solidFill>
                <a:effectLst/>
                <a:latin typeface="Arial" panose="020B0604020202020204" pitchFamily="34" charset="0"/>
                <a:ea typeface="Arial" panose="020B0604020202020204" pitchFamily="34" charset="0"/>
              </a:rPr>
              <a:t>- føre en dialog</a:t>
            </a:r>
            <a:endParaRPr lang="nb-NO" sz="1800" dirty="0">
              <a:effectLst/>
              <a:latin typeface="Arial" panose="020B0604020202020204" pitchFamily="34" charset="0"/>
              <a:ea typeface="Times New Roman" panose="02020603050405020304" pitchFamily="18" charset="0"/>
            </a:endParaRPr>
          </a:p>
          <a:p>
            <a:pPr fontAlgn="base"/>
            <a:endParaRPr lang="nb-NO" sz="1800" dirty="0">
              <a:effectLst/>
              <a:latin typeface="Arial" panose="020B0604020202020204" pitchFamily="34" charset="0"/>
              <a:ea typeface="Times New Roman" panose="02020603050405020304" pitchFamily="18" charset="0"/>
            </a:endParaRPr>
          </a:p>
          <a:p>
            <a:pPr fontAlgn="base"/>
            <a:r>
              <a:rPr lang="nb-NO" sz="1800" dirty="0">
                <a:effectLst/>
                <a:latin typeface="Arial" panose="020B0604020202020204" pitchFamily="34" charset="0"/>
                <a:ea typeface="Times New Roman" panose="02020603050405020304" pitchFamily="18" charset="0"/>
              </a:rPr>
              <a:t>I dag skal vi </a:t>
            </a:r>
            <a:r>
              <a:rPr lang="nb-NO" sz="1800" b="0" dirty="0">
                <a:effectLst/>
                <a:latin typeface="Arial" panose="020B0604020202020204" pitchFamily="34" charset="0"/>
                <a:ea typeface="Times New Roman" panose="02020603050405020304" pitchFamily="18" charset="0"/>
              </a:rPr>
              <a:t>jobbe med temaet samtykke ved sex</a:t>
            </a:r>
            <a:r>
              <a:rPr lang="nb-NO" sz="1800" dirty="0">
                <a:effectLst/>
                <a:latin typeface="Arial" panose="020B0604020202020204" pitchFamily="34" charset="0"/>
                <a:ea typeface="Times New Roman" panose="02020603050405020304" pitchFamily="18" charset="0"/>
              </a:rPr>
              <a:t>. Sammen skal vi reflektere rundt hva samtykke ved sex egentlig betyr og hvorfor dette er viktig.  Dette undervisningsopplegget er laget av menneskerettighetsorganisasjonen Amnesty International.</a:t>
            </a:r>
            <a:endParaRPr lang="nb-NO" sz="1800" dirty="0">
              <a:effectLst/>
              <a:latin typeface="Times New Roman" panose="02020603050405020304" pitchFamily="18" charset="0"/>
              <a:ea typeface="Times New Roman" panose="02020603050405020304" pitchFamily="18" charset="0"/>
            </a:endParaRPr>
          </a:p>
          <a:p>
            <a:pPr fontAlgn="base"/>
            <a:r>
              <a:rPr lang="nb-NO" sz="1800" dirty="0">
                <a:effectLst/>
                <a:latin typeface="Arial" panose="020B0604020202020204" pitchFamily="34" charset="0"/>
                <a:ea typeface="Times New Roman" panose="02020603050405020304" pitchFamily="18" charset="0"/>
              </a:rPr>
              <a:t> </a:t>
            </a:r>
            <a:endParaRPr lang="nb-NO" sz="1800" dirty="0">
              <a:effectLst/>
              <a:latin typeface="Times New Roman" panose="02020603050405020304" pitchFamily="18" charset="0"/>
              <a:ea typeface="Times New Roman" panose="02020603050405020304" pitchFamily="18" charset="0"/>
            </a:endParaRPr>
          </a:p>
          <a:p>
            <a:pPr>
              <a:spcAft>
                <a:spcPts val="800"/>
              </a:spcAft>
            </a:pPr>
            <a:r>
              <a:rPr lang="nb-NO" sz="1800" dirty="0">
                <a:effectLst/>
                <a:latin typeface="Arial" panose="020B0604020202020204" pitchFamily="34" charset="0"/>
                <a:ea typeface="Calibri" panose="020F0502020204030204" pitchFamily="34" charset="0"/>
                <a:cs typeface="Arial" panose="020B0604020202020204" pitchFamily="34" charset="0"/>
              </a:rPr>
              <a:t>Du lurer kanskje på hvorfor Amnesty bryr seg om aktivt samtykke ved sex. Driver ikke Amnesty med å redde folk fra dødsstraff og sånn? Amnesty jobber for å styrke alle menneskerettighetene</a:t>
            </a:r>
            <a:r>
              <a:rPr lang="nb-NO" sz="1800" b="1" dirty="0">
                <a:effectLst/>
                <a:latin typeface="Arial" panose="020B0604020202020204" pitchFamily="34" charset="0"/>
                <a:ea typeface="Calibri" panose="020F0502020204030204" pitchFamily="34" charset="0"/>
                <a:cs typeface="Arial" panose="020B0604020202020204" pitchFamily="34" charset="0"/>
              </a:rPr>
              <a:t>. </a:t>
            </a:r>
            <a:r>
              <a:rPr lang="nb-NO" sz="1800" b="0" i="1" dirty="0">
                <a:effectLst/>
                <a:latin typeface="Arial" panose="020B0604020202020204" pitchFamily="34" charset="0"/>
                <a:ea typeface="Calibri" panose="020F0502020204030204" pitchFamily="34" charset="0"/>
                <a:cs typeface="Arial" panose="020B0604020202020204" pitchFamily="34" charset="0"/>
              </a:rPr>
              <a:t>Også retten til å bestemme over egen kropp. Å bestemme over egen kropp er en menneskerettighet. </a:t>
            </a:r>
            <a:r>
              <a:rPr lang="nb-NO" sz="1800" b="0" i="1" dirty="0">
                <a:effectLst/>
                <a:latin typeface="Calibri" panose="020F0502020204030204" pitchFamily="34" charset="0"/>
                <a:ea typeface="Calibri" panose="020F0502020204030204" pitchFamily="34" charset="0"/>
                <a:cs typeface="Arial" panose="020B0604020202020204" pitchFamily="34" charset="0"/>
              </a:rPr>
              <a:t> </a:t>
            </a:r>
            <a:r>
              <a:rPr lang="nb-NO" sz="1800" dirty="0">
                <a:effectLst/>
                <a:latin typeface="Arial" panose="020B0604020202020204" pitchFamily="34" charset="0"/>
                <a:ea typeface="Calibri" panose="020F0502020204030204" pitchFamily="34" charset="0"/>
                <a:cs typeface="Arial" panose="020B0604020202020204" pitchFamily="34" charset="0"/>
              </a:rPr>
              <a:t>En voldtekt er å bli fratatt denne retten. Det er et alvorlig overgrep som kan få alvorlige konsekvenser både for den som er utsatt og den som er overgriper. Amnesty er opptatt av å forebygge alvorlige brudd på menneskerettighetene - det er derfor vi er opptatt av å sikre at dere vet hva et samtykke til sex betyr. For det som skiller sex fra overgrep er hvorvidt begge parter har lyst og samtykker til den seksuelle omgangen</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nb-NO" sz="1800" dirty="0">
                <a:effectLst/>
                <a:latin typeface="Arial" panose="020B0604020202020204" pitchFamily="34" charset="0"/>
                <a:ea typeface="Calibri" panose="020F0502020204030204" pitchFamily="34" charset="0"/>
                <a:cs typeface="Arial" panose="020B0604020202020204" pitchFamily="34" charset="0"/>
              </a:rPr>
              <a:t>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fontAlgn="base"/>
            <a:r>
              <a:rPr lang="nb-NO" sz="1800" dirty="0">
                <a:effectLst/>
                <a:latin typeface="Arial" panose="020B0604020202020204" pitchFamily="34" charset="0"/>
                <a:ea typeface="Times New Roman" panose="02020603050405020304" pitchFamily="18" charset="0"/>
              </a:rPr>
              <a:t>Om du er gutt, jente eller ikke-binær, så bestemmer du over din egen kropp. Du kan samtykke eller ikke samtykke til sex.</a:t>
            </a:r>
            <a:endParaRPr lang="nb-NO" sz="1800" dirty="0">
              <a:effectLst/>
              <a:latin typeface="Times New Roman" panose="02020603050405020304" pitchFamily="18" charset="0"/>
              <a:ea typeface="Times New Roman" panose="02020603050405020304" pitchFamily="18" charset="0"/>
            </a:endParaRPr>
          </a:p>
          <a:p>
            <a:pPr fontAlgn="base"/>
            <a:r>
              <a:rPr lang="nb-NO" sz="1800" dirty="0">
                <a:effectLst/>
                <a:latin typeface="Arial" panose="020B0604020202020204" pitchFamily="34" charset="0"/>
                <a:ea typeface="Times New Roman" panose="02020603050405020304" pitchFamily="18" charset="0"/>
              </a:rPr>
              <a:t> </a:t>
            </a:r>
            <a:endParaRPr lang="nb-NO" sz="1800" dirty="0">
              <a:effectLst/>
              <a:latin typeface="Times New Roman" panose="02020603050405020304" pitchFamily="18" charset="0"/>
              <a:ea typeface="Times New Roman" panose="02020603050405020304" pitchFamily="18" charset="0"/>
            </a:endParaRPr>
          </a:p>
          <a:p>
            <a:pPr fontAlgn="base"/>
            <a:r>
              <a:rPr lang="nb-NO" sz="1800" dirty="0">
                <a:effectLst/>
                <a:latin typeface="Arial" panose="020B0604020202020204" pitchFamily="34" charset="0"/>
                <a:ea typeface="Times New Roman" panose="02020603050405020304" pitchFamily="18" charset="0"/>
              </a:rPr>
              <a:t>I dag skal vi altså snakke om samtykke. </a:t>
            </a:r>
          </a:p>
          <a:p>
            <a:pPr marL="342900" indent="-342900" fontAlgn="base">
              <a:buAutoNum type="arabicPeriod"/>
            </a:pPr>
            <a:r>
              <a:rPr lang="nb-NO" sz="1800" dirty="0">
                <a:effectLst/>
                <a:latin typeface="Arial" panose="020B0604020202020204" pitchFamily="34" charset="0"/>
                <a:ea typeface="Times New Roman" panose="02020603050405020304" pitchFamily="18" charset="0"/>
              </a:rPr>
              <a:t>Vi skal ta stilling til forskjellige forestillinger om voldtekt og samtykke,</a:t>
            </a:r>
          </a:p>
          <a:p>
            <a:pPr marL="342900" indent="-342900" fontAlgn="base">
              <a:buAutoNum type="arabicPeriod"/>
            </a:pPr>
            <a:r>
              <a:rPr lang="nb-NO" sz="1800" dirty="0">
                <a:effectLst/>
                <a:latin typeface="Arial" panose="020B0604020202020204" pitchFamily="34" charset="0"/>
                <a:ea typeface="Times New Roman" panose="02020603050405020304" pitchFamily="18" charset="0"/>
              </a:rPr>
              <a:t>vi skal reflektere over hva samtykke til sex betyr, </a:t>
            </a:r>
          </a:p>
          <a:p>
            <a:pPr marL="342900" indent="-342900" fontAlgn="base">
              <a:buAutoNum type="arabicPeriod"/>
            </a:pPr>
            <a:r>
              <a:rPr lang="nb-NO" sz="1800" dirty="0">
                <a:effectLst/>
                <a:latin typeface="Arial" panose="020B0604020202020204" pitchFamily="34" charset="0"/>
                <a:ea typeface="Times New Roman" panose="02020603050405020304" pitchFamily="18" charset="0"/>
              </a:rPr>
              <a:t>og vi skal diskutere samtykke ut ifra forskjellige hendelser. </a:t>
            </a:r>
          </a:p>
          <a:p>
            <a:pPr marL="342900" indent="-342900" fontAlgn="base">
              <a:buAutoNum type="arabicPeriod"/>
            </a:pPr>
            <a:r>
              <a:rPr lang="nb-NO" sz="1800" dirty="0" err="1">
                <a:effectLst/>
                <a:latin typeface="Arial" panose="020B0604020202020204" pitchFamily="34" charset="0"/>
                <a:ea typeface="Times New Roman" panose="02020603050405020304" pitchFamily="18" charset="0"/>
              </a:rPr>
              <a:t>Avsluttningsvis</a:t>
            </a:r>
            <a:r>
              <a:rPr lang="nb-NO" sz="1800" dirty="0">
                <a:effectLst/>
                <a:latin typeface="Arial" panose="020B0604020202020204" pitchFamily="34" charset="0"/>
                <a:ea typeface="Times New Roman" panose="02020603050405020304" pitchFamily="18" charset="0"/>
              </a:rPr>
              <a:t> oppsummerer vi dagens økt. Vi vil også referere til noen ressurssentre som dere kan ta kontakt med om det skulle være et behov. </a:t>
            </a:r>
          </a:p>
          <a:p>
            <a:pPr marL="0" indent="0" fontAlgn="base">
              <a:buNone/>
            </a:pPr>
            <a:endParaRPr lang="nb-NO" sz="1800" dirty="0">
              <a:effectLst/>
              <a:latin typeface="Times New Roman" panose="02020603050405020304" pitchFamily="18" charset="0"/>
              <a:ea typeface="Times New Roman" panose="02020603050405020304" pitchFamily="18" charset="0"/>
            </a:endParaRPr>
          </a:p>
          <a:p>
            <a:pPr fontAlgn="base"/>
            <a:r>
              <a:rPr lang="nb-NO" sz="1800" dirty="0">
                <a:solidFill>
                  <a:srgbClr val="000000"/>
                </a:solidFill>
                <a:effectLst/>
                <a:latin typeface="Arial" panose="020B0604020202020204" pitchFamily="34" charset="0"/>
                <a:ea typeface="Times New Roman" panose="02020603050405020304" pitchFamily="18" charset="0"/>
              </a:rPr>
              <a:t>Hvis noen skulle ha behov for å snakke med noen etter </a:t>
            </a:r>
            <a:r>
              <a:rPr lang="nb-NO" sz="1800" dirty="0" err="1">
                <a:solidFill>
                  <a:srgbClr val="000000"/>
                </a:solidFill>
                <a:effectLst/>
                <a:latin typeface="Arial" panose="020B0604020202020204" pitchFamily="34" charset="0"/>
                <a:ea typeface="Times New Roman" panose="02020603050405020304" pitchFamily="18" charset="0"/>
              </a:rPr>
              <a:t>workshoppen</a:t>
            </a:r>
            <a:r>
              <a:rPr lang="nb-NO" sz="1800" dirty="0">
                <a:solidFill>
                  <a:srgbClr val="000000"/>
                </a:solidFill>
                <a:effectLst/>
                <a:latin typeface="Arial" panose="020B0604020202020204" pitchFamily="34" charset="0"/>
                <a:ea typeface="Times New Roman" panose="02020603050405020304" pitchFamily="18" charset="0"/>
              </a:rPr>
              <a:t>, så kan dere ta kontakt med (helsesykepleier sitt navn)</a:t>
            </a:r>
            <a:endParaRPr lang="nb-NO" sz="1800" dirty="0">
              <a:effectLst/>
              <a:latin typeface="Times New Roman" panose="02020603050405020304" pitchFamily="18" charset="0"/>
              <a:ea typeface="Times New Roman" panose="02020603050405020304" pitchFamily="18" charset="0"/>
            </a:endParaRPr>
          </a:p>
          <a:p>
            <a:endParaRPr lang="en-US" dirty="0">
              <a:latin typeface="Calibri"/>
              <a:cs typeface="Calibri"/>
            </a:endParaRP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1</a:t>
            </a:fld>
            <a:endParaRPr lang="nb-NO"/>
          </a:p>
        </p:txBody>
      </p:sp>
    </p:spTree>
    <p:extLst>
      <p:ext uri="{BB962C8B-B14F-4D97-AF65-F5344CB8AC3E}">
        <p14:creationId xmlns:p14="http://schemas.microsoft.com/office/powerpoint/2010/main" val="88417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atin typeface="Arial"/>
                <a:cs typeface="Arial"/>
              </a:rPr>
              <a:t>Et samtykke trengs ikke å være utelukkende muntlig, men det handler om å se personen man ønsker å ha sex med, å se deres humør, er de like engasjert som deg?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atin typeface="Arial"/>
                <a:cs typeface="Arial"/>
              </a:rPr>
              <a:t> – og er man i tvil så er det faktisk ikke noe problem å spørre: har du lyst?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latin typeface="Arial"/>
                <a:cs typeface="Arial"/>
              </a:rPr>
              <a:t>Det handler ikke om en kontrakt, det handler om kommunikasjon! Her gjelder det å være obs på både muntlig og kroppsspråklige signaler. </a:t>
            </a:r>
            <a:r>
              <a:rPr lang="nb-NO" sz="1800">
                <a:effectLst/>
                <a:latin typeface="Arial" panose="020B0604020202020204" pitchFamily="34" charset="0"/>
                <a:ea typeface="Calibri" panose="020F0502020204030204" pitchFamily="34" charset="0"/>
                <a:cs typeface="Arial" panose="020B0604020202020204" pitchFamily="34" charset="0"/>
              </a:rPr>
              <a:t>Det er dette vi skal snakke om i dag. </a:t>
            </a:r>
            <a:endParaRPr lang="nb-NO"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Plassholder for lysbildenummer 3"/>
          <p:cNvSpPr>
            <a:spLocks noGrp="1"/>
          </p:cNvSpPr>
          <p:nvPr>
            <p:ph type="sldNum" sz="quarter" idx="5"/>
          </p:nvPr>
        </p:nvSpPr>
        <p:spPr/>
        <p:txBody>
          <a:bodyPr/>
          <a:lstStyle/>
          <a:p>
            <a:fld id="{AF2EDD00-B41B-40F8-9A82-9C01BE174316}" type="slidenum">
              <a:rPr lang="en-US" smtClean="0"/>
              <a:t>10</a:t>
            </a:fld>
            <a:endParaRPr lang="en-US"/>
          </a:p>
        </p:txBody>
      </p:sp>
    </p:spTree>
    <p:extLst>
      <p:ext uri="{BB962C8B-B14F-4D97-AF65-F5344CB8AC3E}">
        <p14:creationId xmlns:p14="http://schemas.microsoft.com/office/powerpoint/2010/main" val="3863109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b="1" dirty="0" err="1"/>
              <a:t>Målet</a:t>
            </a:r>
            <a:r>
              <a:rPr lang="en-US" b="1" dirty="0"/>
              <a:t> med </a:t>
            </a:r>
            <a:r>
              <a:rPr lang="en-US" b="1" dirty="0" err="1"/>
              <a:t>denne</a:t>
            </a:r>
            <a:r>
              <a:rPr lang="en-US" b="1" dirty="0"/>
              <a:t> </a:t>
            </a:r>
            <a:r>
              <a:rPr lang="en-US" b="1" dirty="0" err="1"/>
              <a:t>delen</a:t>
            </a:r>
            <a:r>
              <a:rPr lang="en-US" b="1" dirty="0"/>
              <a:t> av </a:t>
            </a:r>
            <a:r>
              <a:rPr lang="en-US" b="1" dirty="0" err="1"/>
              <a:t>undervisningen</a:t>
            </a:r>
            <a:r>
              <a:rPr lang="en-US" b="1" dirty="0"/>
              <a:t> er at </a:t>
            </a:r>
            <a:r>
              <a:rPr lang="en-US" b="1" dirty="0" err="1"/>
              <a:t>elevene</a:t>
            </a:r>
            <a:r>
              <a:rPr lang="en-US" b="1" dirty="0"/>
              <a:t> </a:t>
            </a:r>
            <a:r>
              <a:rPr lang="en-US" b="1" dirty="0" err="1"/>
              <a:t>skal</a:t>
            </a:r>
            <a:r>
              <a:rPr lang="en-US" b="1" dirty="0"/>
              <a:t> </a:t>
            </a:r>
            <a:r>
              <a:rPr lang="en-US" b="1" dirty="0" err="1"/>
              <a:t>vite</a:t>
            </a:r>
            <a:r>
              <a:rPr lang="en-US" b="1" dirty="0"/>
              <a:t> at å </a:t>
            </a:r>
            <a:r>
              <a:rPr lang="en-US" b="1" dirty="0" err="1"/>
              <a:t>bestemme</a:t>
            </a:r>
            <a:r>
              <a:rPr lang="en-US" b="1" dirty="0"/>
              <a:t> over </a:t>
            </a:r>
            <a:r>
              <a:rPr lang="en-US" b="1" dirty="0" err="1"/>
              <a:t>egen</a:t>
            </a:r>
            <a:r>
              <a:rPr lang="en-US" b="1" dirty="0"/>
              <a:t> </a:t>
            </a:r>
            <a:r>
              <a:rPr lang="en-US" b="1" dirty="0" err="1"/>
              <a:t>kropp</a:t>
            </a:r>
            <a:r>
              <a:rPr lang="en-US" b="1" dirty="0"/>
              <a:t> er </a:t>
            </a:r>
            <a:r>
              <a:rPr lang="en-US" b="1" dirty="0" err="1"/>
              <a:t>en</a:t>
            </a:r>
            <a:r>
              <a:rPr lang="en-US" b="1" dirty="0"/>
              <a:t> </a:t>
            </a:r>
            <a:r>
              <a:rPr lang="en-US" b="1" dirty="0" err="1"/>
              <a:t>menneskerett</a:t>
            </a:r>
            <a:r>
              <a:rPr lang="en-US" b="1" dirty="0"/>
              <a:t>, de </a:t>
            </a:r>
            <a:r>
              <a:rPr lang="en-US" b="1" dirty="0" err="1"/>
              <a:t>skal</a:t>
            </a:r>
            <a:r>
              <a:rPr lang="en-US" b="1" dirty="0"/>
              <a:t> </a:t>
            </a:r>
            <a:r>
              <a:rPr lang="en-US" b="1" dirty="0" err="1"/>
              <a:t>kjenne</a:t>
            </a:r>
            <a:r>
              <a:rPr lang="en-US" b="1" dirty="0"/>
              <a:t> </a:t>
            </a:r>
            <a:r>
              <a:rPr lang="en-US" b="1" dirty="0" err="1"/>
              <a:t>til</a:t>
            </a:r>
            <a:r>
              <a:rPr lang="en-US" b="1" dirty="0"/>
              <a:t> </a:t>
            </a:r>
            <a:r>
              <a:rPr lang="en-US" b="1" dirty="0" err="1"/>
              <a:t>sentrale</a:t>
            </a:r>
            <a:r>
              <a:rPr lang="en-US" b="1" dirty="0"/>
              <a:t> </a:t>
            </a:r>
            <a:r>
              <a:rPr lang="en-US" b="1" dirty="0" err="1"/>
              <a:t>kriterier</a:t>
            </a:r>
            <a:r>
              <a:rPr lang="en-US" b="1" dirty="0"/>
              <a:t> for </a:t>
            </a:r>
            <a:r>
              <a:rPr lang="en-US" b="1" dirty="0" err="1"/>
              <a:t>samtykke</a:t>
            </a:r>
            <a:r>
              <a:rPr lang="en-US" b="1" dirty="0"/>
              <a:t> </a:t>
            </a:r>
            <a:r>
              <a:rPr lang="en-US" b="1" dirty="0" err="1"/>
              <a:t>samt</a:t>
            </a:r>
            <a:r>
              <a:rPr lang="en-US" b="1" dirty="0"/>
              <a:t> </a:t>
            </a:r>
            <a:r>
              <a:rPr lang="en-US" b="1" dirty="0" err="1"/>
              <a:t>reflektere</a:t>
            </a:r>
            <a:r>
              <a:rPr lang="en-US" b="1" dirty="0"/>
              <a:t> over </a:t>
            </a:r>
            <a:r>
              <a:rPr lang="en-US" b="1" dirty="0" err="1"/>
              <a:t>hvordan</a:t>
            </a:r>
            <a:r>
              <a:rPr lang="en-US" b="1" dirty="0"/>
              <a:t> </a:t>
            </a:r>
            <a:r>
              <a:rPr lang="en-US" b="1" dirty="0" err="1"/>
              <a:t>samtykke</a:t>
            </a:r>
            <a:r>
              <a:rPr lang="en-US" b="1" dirty="0"/>
              <a:t> </a:t>
            </a:r>
            <a:r>
              <a:rPr lang="en-US" b="1" dirty="0" err="1"/>
              <a:t>kan</a:t>
            </a:r>
            <a:r>
              <a:rPr lang="en-US" b="1" dirty="0"/>
              <a:t> </a:t>
            </a:r>
            <a:r>
              <a:rPr lang="en-US" b="1" dirty="0" err="1"/>
              <a:t>innhentes</a:t>
            </a:r>
            <a:r>
              <a:rPr lang="en-US" b="1" dirty="0"/>
              <a:t>.</a:t>
            </a:r>
          </a:p>
          <a:p>
            <a:pPr marL="0" indent="0">
              <a:buFont typeface="Arial" panose="020B0604020202020204" pitchFamily="34" charset="0"/>
              <a:buNone/>
            </a:pPr>
            <a:endParaRPr lang="en-US" b="1" dirty="0"/>
          </a:p>
          <a:p>
            <a:r>
              <a:rPr lang="en-US" dirty="0" err="1"/>
              <a:t>Innledningsvis</a:t>
            </a:r>
            <a:r>
              <a:rPr lang="en-US" dirty="0"/>
              <a:t> </a:t>
            </a:r>
            <a:r>
              <a:rPr lang="en-US" dirty="0" err="1"/>
              <a:t>sa</a:t>
            </a:r>
            <a:r>
              <a:rPr lang="en-US" dirty="0"/>
              <a:t> vi at </a:t>
            </a:r>
            <a:r>
              <a:rPr lang="en-US" dirty="0" err="1"/>
              <a:t>samtykke</a:t>
            </a:r>
            <a:r>
              <a:rPr lang="en-US" dirty="0"/>
              <a:t> handler om </a:t>
            </a:r>
            <a:r>
              <a:rPr lang="en-US" dirty="0" err="1"/>
              <a:t>retten</a:t>
            </a:r>
            <a:r>
              <a:rPr lang="en-US" dirty="0"/>
              <a:t> </a:t>
            </a:r>
            <a:r>
              <a:rPr lang="en-US" dirty="0" err="1"/>
              <a:t>til</a:t>
            </a:r>
            <a:r>
              <a:rPr lang="en-US" dirty="0"/>
              <a:t> å </a:t>
            </a:r>
            <a:r>
              <a:rPr lang="en-US" dirty="0" err="1"/>
              <a:t>bestemme</a:t>
            </a:r>
            <a:r>
              <a:rPr lang="en-US" dirty="0"/>
              <a:t> over </a:t>
            </a:r>
            <a:r>
              <a:rPr lang="en-US" dirty="0" err="1"/>
              <a:t>egen</a:t>
            </a:r>
            <a:r>
              <a:rPr lang="en-US" dirty="0"/>
              <a:t> </a:t>
            </a:r>
            <a:r>
              <a:rPr lang="en-US" dirty="0" err="1"/>
              <a:t>kropp</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Å </a:t>
            </a:r>
            <a:r>
              <a:rPr lang="en-US" dirty="0" err="1"/>
              <a:t>samtykke</a:t>
            </a:r>
            <a:r>
              <a:rPr lang="en-US" dirty="0"/>
              <a:t> </a:t>
            </a:r>
            <a:r>
              <a:rPr lang="en-US" dirty="0" err="1"/>
              <a:t>til</a:t>
            </a:r>
            <a:r>
              <a:rPr lang="en-US" dirty="0"/>
              <a:t> sex handler om at du </a:t>
            </a:r>
            <a:r>
              <a:rPr lang="en-US" dirty="0" err="1"/>
              <a:t>velger</a:t>
            </a:r>
            <a:r>
              <a:rPr lang="en-US" dirty="0"/>
              <a:t> </a:t>
            </a:r>
            <a:r>
              <a:rPr lang="en-US" dirty="0" err="1"/>
              <a:t>selv</a:t>
            </a:r>
            <a:r>
              <a:rPr lang="en-US" dirty="0"/>
              <a:t> at du </a:t>
            </a:r>
            <a:r>
              <a:rPr lang="en-US" dirty="0" err="1"/>
              <a:t>ønsker</a:t>
            </a:r>
            <a:r>
              <a:rPr lang="en-US" dirty="0"/>
              <a:t> å ha sex – </a:t>
            </a:r>
            <a:r>
              <a:rPr lang="en-US" dirty="0" err="1"/>
              <a:t>ingen</a:t>
            </a:r>
            <a:r>
              <a:rPr lang="en-US" dirty="0"/>
              <a:t> </a:t>
            </a:r>
            <a:r>
              <a:rPr lang="en-US" dirty="0" err="1"/>
              <a:t>andre</a:t>
            </a:r>
            <a:r>
              <a:rPr lang="en-US" dirty="0"/>
              <a:t> </a:t>
            </a:r>
            <a:r>
              <a:rPr lang="en-US" dirty="0" err="1"/>
              <a:t>kan</a:t>
            </a:r>
            <a:r>
              <a:rPr lang="en-US" dirty="0"/>
              <a:t> </a:t>
            </a:r>
            <a:r>
              <a:rPr lang="en-US" dirty="0" err="1"/>
              <a:t>bestemme</a:t>
            </a:r>
            <a:r>
              <a:rPr lang="en-US" dirty="0"/>
              <a:t> over </a:t>
            </a:r>
            <a:r>
              <a:rPr lang="en-US" dirty="0" err="1"/>
              <a:t>hva</a:t>
            </a:r>
            <a:r>
              <a:rPr lang="en-US" dirty="0"/>
              <a:t> </a:t>
            </a:r>
            <a:r>
              <a:rPr lang="en-US" dirty="0" err="1"/>
              <a:t>som</a:t>
            </a:r>
            <a:r>
              <a:rPr lang="en-US" dirty="0"/>
              <a:t> </a:t>
            </a:r>
            <a:r>
              <a:rPr lang="en-US" dirty="0" err="1"/>
              <a:t>skjer</a:t>
            </a:r>
            <a:r>
              <a:rPr lang="en-US" dirty="0"/>
              <a:t> med din </a:t>
            </a:r>
            <a:r>
              <a:rPr lang="en-US" dirty="0" err="1"/>
              <a:t>kropp</a:t>
            </a:r>
            <a:r>
              <a:rPr lang="en-US" dirty="0"/>
              <a:t>. Kun deg.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Å </a:t>
            </a:r>
            <a:r>
              <a:rPr lang="en-US" dirty="0" err="1"/>
              <a:t>bestemme</a:t>
            </a:r>
            <a:r>
              <a:rPr lang="en-US" dirty="0"/>
              <a:t> over </a:t>
            </a:r>
            <a:r>
              <a:rPr lang="en-US" dirty="0" err="1"/>
              <a:t>egen</a:t>
            </a:r>
            <a:r>
              <a:rPr lang="en-US" dirty="0"/>
              <a:t> </a:t>
            </a:r>
            <a:r>
              <a:rPr lang="en-US" dirty="0" err="1"/>
              <a:t>kropp</a:t>
            </a:r>
            <a:r>
              <a:rPr lang="en-US" dirty="0"/>
              <a:t> er </a:t>
            </a:r>
            <a:r>
              <a:rPr lang="en-US" dirty="0" err="1"/>
              <a:t>en</a:t>
            </a:r>
            <a:r>
              <a:rPr lang="en-US" dirty="0"/>
              <a:t> </a:t>
            </a:r>
            <a:r>
              <a:rPr lang="en-US" dirty="0" err="1"/>
              <a:t>menneskerettighet</a:t>
            </a:r>
            <a:r>
              <a:rPr lang="en-US" dirty="0"/>
              <a:t> – </a:t>
            </a:r>
            <a:r>
              <a:rPr lang="en-US" dirty="0" err="1"/>
              <a:t>derfor</a:t>
            </a:r>
            <a:r>
              <a:rPr lang="en-US" dirty="0"/>
              <a:t> </a:t>
            </a:r>
            <a:r>
              <a:rPr lang="en-US" dirty="0" err="1"/>
              <a:t>må</a:t>
            </a:r>
            <a:r>
              <a:rPr lang="en-US" dirty="0"/>
              <a:t> </a:t>
            </a:r>
            <a:r>
              <a:rPr lang="en-US" dirty="0" err="1"/>
              <a:t>samtykke</a:t>
            </a:r>
            <a:r>
              <a:rPr lang="en-US" dirty="0"/>
              <a:t> </a:t>
            </a:r>
            <a:r>
              <a:rPr lang="en-US" dirty="0" err="1"/>
              <a:t>være</a:t>
            </a:r>
            <a:r>
              <a:rPr lang="en-US" dirty="0"/>
              <a:t> </a:t>
            </a:r>
            <a:r>
              <a:rPr lang="en-US" dirty="0" err="1"/>
              <a:t>tilstede</a:t>
            </a:r>
            <a:r>
              <a:rPr lang="en-US" dirty="0"/>
              <a:t> for at sex </a:t>
            </a:r>
            <a:r>
              <a:rPr lang="en-US" dirty="0" err="1"/>
              <a:t>ikke</a:t>
            </a:r>
            <a:r>
              <a:rPr lang="en-US" dirty="0"/>
              <a:t> </a:t>
            </a:r>
            <a:r>
              <a:rPr lang="en-US" dirty="0" err="1"/>
              <a:t>blir</a:t>
            </a:r>
            <a:r>
              <a:rPr lang="en-US" dirty="0"/>
              <a:t> et </a:t>
            </a:r>
            <a:r>
              <a:rPr lang="en-US" dirty="0" err="1"/>
              <a:t>overgrep</a:t>
            </a:r>
            <a:r>
              <a:rPr lang="en-US" dirty="0"/>
              <a:t>. (se </a:t>
            </a:r>
            <a:r>
              <a:rPr lang="en-US" dirty="0" err="1"/>
              <a:t>artikkel</a:t>
            </a:r>
            <a:r>
              <a:rPr lang="en-US" dirty="0"/>
              <a:t> 5 </a:t>
            </a:r>
            <a:r>
              <a:rPr lang="en-US" dirty="0" err="1"/>
              <a:t>og</a:t>
            </a:r>
            <a:r>
              <a:rPr lang="en-US" dirty="0"/>
              <a:t>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La </a:t>
            </a:r>
            <a:r>
              <a:rPr lang="en-US" dirty="0" err="1"/>
              <a:t>oss</a:t>
            </a:r>
            <a:r>
              <a:rPr lang="en-US" dirty="0"/>
              <a:t> se </a:t>
            </a:r>
            <a:r>
              <a:rPr lang="en-US" dirty="0" err="1"/>
              <a:t>en</a:t>
            </a:r>
            <a:r>
              <a:rPr lang="en-US" dirty="0"/>
              <a:t> video </a:t>
            </a:r>
            <a:r>
              <a:rPr lang="en-US" dirty="0" err="1"/>
              <a:t>som</a:t>
            </a:r>
            <a:r>
              <a:rPr lang="en-US" dirty="0"/>
              <a:t> </a:t>
            </a:r>
            <a:r>
              <a:rPr lang="en-US" dirty="0" err="1"/>
              <a:t>forklarer</a:t>
            </a:r>
            <a:r>
              <a:rPr lang="en-US" dirty="0"/>
              <a:t> </a:t>
            </a:r>
            <a:r>
              <a:rPr lang="en-US" dirty="0" err="1"/>
              <a:t>nærmere</a:t>
            </a:r>
            <a:r>
              <a:rPr lang="en-US" dirty="0"/>
              <a:t> </a:t>
            </a:r>
            <a:r>
              <a:rPr lang="en-US" dirty="0" err="1"/>
              <a:t>hvorfor</a:t>
            </a:r>
            <a:r>
              <a:rPr lang="en-US" dirty="0"/>
              <a:t> </a:t>
            </a:r>
            <a:r>
              <a:rPr lang="en-US" dirty="0" err="1"/>
              <a:t>samtykke</a:t>
            </a:r>
            <a:r>
              <a:rPr lang="en-US" dirty="0"/>
              <a:t> er </a:t>
            </a:r>
            <a:r>
              <a:rPr lang="en-US" dirty="0" err="1"/>
              <a:t>viktig</a:t>
            </a:r>
            <a:r>
              <a:rPr lang="en-US" dirty="0"/>
              <a:t> – </a:t>
            </a:r>
            <a:r>
              <a:rPr lang="en-US" dirty="0" err="1"/>
              <a:t>og</a:t>
            </a:r>
            <a:r>
              <a:rPr lang="en-US" dirty="0"/>
              <a:t> </a:t>
            </a:r>
            <a:r>
              <a:rPr lang="en-US" dirty="0" err="1"/>
              <a:t>hvorfor</a:t>
            </a:r>
            <a:r>
              <a:rPr lang="en-US" dirty="0"/>
              <a:t> </a:t>
            </a:r>
            <a:r>
              <a:rPr lang="en-US" dirty="0" err="1"/>
              <a:t>mangelen</a:t>
            </a:r>
            <a:r>
              <a:rPr lang="en-US" dirty="0"/>
              <a:t> </a:t>
            </a:r>
            <a:r>
              <a:rPr lang="en-US" dirty="0" err="1"/>
              <a:t>på</a:t>
            </a:r>
            <a:r>
              <a:rPr lang="en-US" dirty="0"/>
              <a:t> </a:t>
            </a:r>
            <a:r>
              <a:rPr lang="en-US" dirty="0" err="1"/>
              <a:t>samtykke</a:t>
            </a:r>
            <a:r>
              <a:rPr lang="en-US" dirty="0"/>
              <a:t> er et </a:t>
            </a:r>
            <a:r>
              <a:rPr lang="en-US" dirty="0" err="1"/>
              <a:t>overgrep</a:t>
            </a:r>
            <a:r>
              <a:rPr lang="en-US" dirty="0"/>
              <a:t>.</a:t>
            </a:r>
          </a:p>
        </p:txBody>
      </p:sp>
      <p:sp>
        <p:nvSpPr>
          <p:cNvPr id="4" name="Plassholder for lysbildenummer 3"/>
          <p:cNvSpPr>
            <a:spLocks noGrp="1"/>
          </p:cNvSpPr>
          <p:nvPr>
            <p:ph type="sldNum" sz="quarter" idx="5"/>
          </p:nvPr>
        </p:nvSpPr>
        <p:spPr/>
        <p:txBody>
          <a:bodyPr/>
          <a:lstStyle/>
          <a:p>
            <a:fld id="{AF2EDD00-B41B-40F8-9A82-9C01BE174316}" type="slidenum">
              <a:rPr lang="en-US" smtClean="0"/>
              <a:t>11</a:t>
            </a:fld>
            <a:endParaRPr lang="en-US"/>
          </a:p>
        </p:txBody>
      </p:sp>
    </p:spTree>
    <p:extLst>
      <p:ext uri="{BB962C8B-B14F-4D97-AF65-F5344CB8AC3E}">
        <p14:creationId xmlns:p14="http://schemas.microsoft.com/office/powerpoint/2010/main" val="2283559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a:t>(VIS VIDEO) LENKEN KAN BENYTTES DERSOM VIDEOEN IKKE VISES AUTOMATISK</a:t>
            </a:r>
          </a:p>
          <a:p>
            <a:r>
              <a:rPr lang="en-US" dirty="0"/>
              <a:t>https://www.youtube.com/watch?v=xmpoAHpJ-hM </a:t>
            </a:r>
          </a:p>
          <a:p>
            <a:endParaRPr lang="en-US" dirty="0"/>
          </a:p>
          <a:p>
            <a:r>
              <a:rPr lang="en-US" dirty="0" err="1"/>
              <a:t>Enkelt</a:t>
            </a:r>
            <a:r>
              <a:rPr lang="en-US" dirty="0"/>
              <a:t> </a:t>
            </a:r>
            <a:r>
              <a:rPr lang="en-US" dirty="0" err="1"/>
              <a:t>sagt</a:t>
            </a:r>
            <a:r>
              <a:rPr lang="en-US" dirty="0"/>
              <a:t>; </a:t>
            </a:r>
            <a:r>
              <a:rPr lang="en-US" dirty="0" err="1"/>
              <a:t>hvis</a:t>
            </a:r>
            <a:r>
              <a:rPr lang="en-US" dirty="0"/>
              <a:t> </a:t>
            </a:r>
            <a:r>
              <a:rPr lang="en-US" dirty="0" err="1"/>
              <a:t>noen</a:t>
            </a:r>
            <a:r>
              <a:rPr lang="en-US" dirty="0"/>
              <a:t> </a:t>
            </a:r>
            <a:r>
              <a:rPr lang="en-US" dirty="0" err="1"/>
              <a:t>vil</a:t>
            </a:r>
            <a:r>
              <a:rPr lang="en-US" dirty="0"/>
              <a:t> ha sex med deg – er det </a:t>
            </a:r>
            <a:r>
              <a:rPr lang="en-US" dirty="0" err="1"/>
              <a:t>ikke</a:t>
            </a:r>
            <a:r>
              <a:rPr lang="en-US" dirty="0"/>
              <a:t> din </a:t>
            </a:r>
            <a:r>
              <a:rPr lang="en-US" dirty="0" err="1"/>
              <a:t>plikt</a:t>
            </a:r>
            <a:r>
              <a:rPr lang="en-US" dirty="0"/>
              <a:t> å </a:t>
            </a:r>
            <a:r>
              <a:rPr lang="en-US" dirty="0" err="1"/>
              <a:t>stoppe</a:t>
            </a:r>
            <a:r>
              <a:rPr lang="en-US" dirty="0"/>
              <a:t> dem </a:t>
            </a:r>
            <a:r>
              <a:rPr lang="en-US" dirty="0" err="1"/>
              <a:t>fra</a:t>
            </a:r>
            <a:r>
              <a:rPr lang="en-US" dirty="0"/>
              <a:t> å ha sex med deg, det er </a:t>
            </a:r>
            <a:r>
              <a:rPr lang="en-US" dirty="0" err="1"/>
              <a:t>deres</a:t>
            </a:r>
            <a:r>
              <a:rPr lang="en-US" dirty="0"/>
              <a:t> </a:t>
            </a:r>
            <a:r>
              <a:rPr lang="en-US" dirty="0" err="1"/>
              <a:t>plikt</a:t>
            </a:r>
            <a:r>
              <a:rPr lang="en-US" dirty="0"/>
              <a:t> å </a:t>
            </a:r>
            <a:r>
              <a:rPr lang="en-US" dirty="0" err="1"/>
              <a:t>sjekke</a:t>
            </a:r>
            <a:r>
              <a:rPr lang="en-US" dirty="0"/>
              <a:t> at du </a:t>
            </a:r>
            <a:r>
              <a:rPr lang="en-US" dirty="0" err="1"/>
              <a:t>faktisk</a:t>
            </a:r>
            <a:r>
              <a:rPr lang="en-US" dirty="0"/>
              <a:t> </a:t>
            </a:r>
            <a:r>
              <a:rPr lang="en-US" dirty="0" err="1"/>
              <a:t>har</a:t>
            </a:r>
            <a:r>
              <a:rPr lang="en-US" dirty="0"/>
              <a:t> </a:t>
            </a:r>
            <a:r>
              <a:rPr lang="en-US" dirty="0" err="1"/>
              <a:t>gitt</a:t>
            </a:r>
            <a:r>
              <a:rPr lang="en-US" dirty="0"/>
              <a:t> </a:t>
            </a:r>
            <a:r>
              <a:rPr lang="en-US" dirty="0" err="1"/>
              <a:t>ditt</a:t>
            </a:r>
            <a:r>
              <a:rPr lang="en-US" dirty="0"/>
              <a:t> </a:t>
            </a:r>
            <a:r>
              <a:rPr lang="en-US" dirty="0" err="1"/>
              <a:t>samtykke</a:t>
            </a:r>
            <a:r>
              <a:rPr lang="en-US" dirty="0"/>
              <a:t> </a:t>
            </a:r>
            <a:r>
              <a:rPr lang="en-US" dirty="0" err="1"/>
              <a:t>til</a:t>
            </a:r>
            <a:r>
              <a:rPr lang="en-US" dirty="0"/>
              <a:t> å ha sex med dem. </a:t>
            </a:r>
            <a:r>
              <a:rPr lang="en-US" dirty="0" err="1"/>
              <a:t>Hvis</a:t>
            </a:r>
            <a:r>
              <a:rPr lang="en-US" dirty="0"/>
              <a:t> du </a:t>
            </a:r>
            <a:r>
              <a:rPr lang="en-US" dirty="0" err="1"/>
              <a:t>vil</a:t>
            </a:r>
            <a:r>
              <a:rPr lang="en-US" dirty="0"/>
              <a:t> ha sex med </a:t>
            </a:r>
            <a:r>
              <a:rPr lang="en-US" dirty="0" err="1"/>
              <a:t>noen</a:t>
            </a:r>
            <a:r>
              <a:rPr lang="en-US" dirty="0"/>
              <a:t> er det din </a:t>
            </a:r>
            <a:r>
              <a:rPr lang="en-US" dirty="0" err="1"/>
              <a:t>plikt</a:t>
            </a:r>
            <a:r>
              <a:rPr lang="en-US" dirty="0"/>
              <a:t> å </a:t>
            </a:r>
            <a:r>
              <a:rPr lang="en-US" dirty="0" err="1"/>
              <a:t>sjekke</a:t>
            </a:r>
            <a:r>
              <a:rPr lang="en-US" dirty="0"/>
              <a:t> at de </a:t>
            </a:r>
            <a:r>
              <a:rPr lang="en-US" dirty="0" err="1"/>
              <a:t>ønsker</a:t>
            </a:r>
            <a:r>
              <a:rPr lang="en-US" dirty="0"/>
              <a:t> det </a:t>
            </a:r>
            <a:r>
              <a:rPr lang="en-US" dirty="0" err="1"/>
              <a:t>samme</a:t>
            </a:r>
            <a:r>
              <a:rPr lang="en-US" dirty="0"/>
              <a:t>.</a:t>
            </a:r>
          </a:p>
          <a:p>
            <a:endParaRPr lang="en-US" dirty="0"/>
          </a:p>
          <a:p>
            <a:r>
              <a:rPr lang="en-US" dirty="0" err="1"/>
              <a:t>Så</a:t>
            </a:r>
            <a:r>
              <a:rPr lang="en-US" dirty="0"/>
              <a:t> – la </a:t>
            </a:r>
            <a:r>
              <a:rPr lang="en-US" dirty="0" err="1"/>
              <a:t>oss</a:t>
            </a:r>
            <a:r>
              <a:rPr lang="en-US" dirty="0"/>
              <a:t> se </a:t>
            </a:r>
            <a:r>
              <a:rPr lang="en-US" dirty="0" err="1"/>
              <a:t>nærmere</a:t>
            </a:r>
            <a:r>
              <a:rPr lang="en-US" dirty="0"/>
              <a:t> </a:t>
            </a:r>
            <a:r>
              <a:rPr lang="en-US" dirty="0" err="1"/>
              <a:t>på</a:t>
            </a:r>
            <a:r>
              <a:rPr lang="en-US" dirty="0"/>
              <a:t> </a:t>
            </a:r>
            <a:r>
              <a:rPr lang="en-US" dirty="0" err="1"/>
              <a:t>hva</a:t>
            </a:r>
            <a:r>
              <a:rPr lang="en-US" dirty="0"/>
              <a:t> et </a:t>
            </a:r>
            <a:r>
              <a:rPr lang="en-US" dirty="0" err="1"/>
              <a:t>samtykke</a:t>
            </a:r>
            <a:r>
              <a:rPr lang="en-US" dirty="0"/>
              <a:t> </a:t>
            </a:r>
            <a:r>
              <a:rPr lang="en-US" dirty="0" err="1"/>
              <a:t>innebærer</a:t>
            </a:r>
            <a:r>
              <a:rPr lang="en-US" dirty="0"/>
              <a:t>. </a:t>
            </a:r>
          </a:p>
        </p:txBody>
      </p:sp>
      <p:sp>
        <p:nvSpPr>
          <p:cNvPr id="4" name="Plassholder for lysbildenummer 3"/>
          <p:cNvSpPr>
            <a:spLocks noGrp="1"/>
          </p:cNvSpPr>
          <p:nvPr>
            <p:ph type="sldNum" sz="quarter" idx="5"/>
          </p:nvPr>
        </p:nvSpPr>
        <p:spPr/>
        <p:txBody>
          <a:bodyPr/>
          <a:lstStyle/>
          <a:p>
            <a:fld id="{AF2EDD00-B41B-40F8-9A82-9C01BE174316}" type="slidenum">
              <a:rPr lang="en-US" smtClean="0"/>
              <a:t>12</a:t>
            </a:fld>
            <a:endParaRPr lang="en-US"/>
          </a:p>
        </p:txBody>
      </p:sp>
    </p:spTree>
    <p:extLst>
      <p:ext uri="{BB962C8B-B14F-4D97-AF65-F5344CB8AC3E}">
        <p14:creationId xmlns:p14="http://schemas.microsoft.com/office/powerpoint/2010/main" val="104284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600"/>
              </a:spcAft>
            </a:pPr>
            <a:r>
              <a:rPr lang="nb-NO" sz="18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KRITERIER FOR SAMTYKKE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Disse fem kriteriene for samtykke er gode huskeregler dersom du lurer på hva et samtykke er. Dersom du er i tvil om noen av disse kriteriene er oppfylt når du skal ha sex, må du stoppe opp og sjekke. Husk at kroppsspråk er minst like viktig som ord.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800" b="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FRITT</a:t>
            </a:r>
            <a:endParaRPr lang="nb-NO"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Samtykke må gis uten tvang og på eget initiativ. Stillhet eller mangelen på et nei er ikke det samme som et samtykke. Personer som er bevisstløse eller overberusede kan ikke gi samtykke.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800" b="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SPESIFIKT</a:t>
            </a:r>
            <a:endParaRPr lang="nb-NO"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Du samtykker til hva som skjer der og da. Om man samtykker til å kline betyr ikke det at man nødvendigvis samtykker til sex senere på kvelden. Om noen samtykker til oralsex kan ikke vi anta at de også samtykker til analsex for eksempel. Om du er i tvil om noen samtykker - spør. Om du fremdeles er i tvil - stopp!</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800" b="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REVERSIBELT</a:t>
            </a:r>
            <a:endParaRPr lang="nb-NO"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Man kan alltid trekke sitt samtykke om man ombestemmer seg. Uansett. Alltid.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800" b="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INFORMERT</a:t>
            </a:r>
            <a:endParaRPr lang="nb-NO"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Man må ha riktig informasjon om forholdet for å kunne gi et samtykke. Det er ikke et informert samtykke dersom man lyger om hensiktene sine. For eksempel om man har en seksuelt overførbar sykdom, men ikke informerer om dette.</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800" b="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AKTIVT</a:t>
            </a:r>
            <a:endParaRPr lang="nb-NO"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Har personen sagt at dette er det de ønsker, eller har de uttrykt sitt samtykke non-verbalt på en aktiv og engasjert måte slik at man ikke tviler på at alle involverte er enig? Du er ikke seksuelt tilgjengelig frem til du uttrykker et nei, du er seksuelt utilgjengelig frem til du uttrykker et ja, gjennom ord eller handling.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Hvordan ser samtykke ut da? Hvordan ser vi at vi ikke har samtykke? Vi skal se en kort video nå som viser hvor enkelt det kan være å se etter samtykke. </a:t>
            </a:r>
            <a:endParaRPr lang="nb-NO" dirty="0">
              <a:latin typeface="Arial"/>
              <a:cs typeface="Arial"/>
            </a:endParaRP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13</a:t>
            </a:fld>
            <a:endParaRPr lang="nb-NO"/>
          </a:p>
        </p:txBody>
      </p:sp>
    </p:spTree>
    <p:extLst>
      <p:ext uri="{BB962C8B-B14F-4D97-AF65-F5344CB8AC3E}">
        <p14:creationId xmlns:p14="http://schemas.microsoft.com/office/powerpoint/2010/main" val="2364799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a:t>(VIS VIDEO) LENKEN KAN BENYTTES DERSOM VIDEOEN IKKE VISES AUTOMATISK</a:t>
            </a:r>
          </a:p>
          <a:p>
            <a:r>
              <a:rPr lang="en-US" dirty="0"/>
              <a:t>https://www.youtube.com/watch?v=NxzBBR4zWF8</a:t>
            </a: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14</a:t>
            </a:fld>
            <a:endParaRPr lang="nb-NO"/>
          </a:p>
        </p:txBody>
      </p:sp>
    </p:spTree>
    <p:extLst>
      <p:ext uri="{BB962C8B-B14F-4D97-AF65-F5344CB8AC3E}">
        <p14:creationId xmlns:p14="http://schemas.microsoft.com/office/powerpoint/2010/main" val="2121042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lærer:</a:t>
            </a:r>
          </a:p>
          <a:p>
            <a:pPr marL="171450" indent="-171450">
              <a:buFont typeface="Arial" panose="020B0604020202020204" pitchFamily="34" charset="0"/>
              <a:buChar char="•"/>
            </a:pPr>
            <a:r>
              <a:rPr lang="nb-NO" b="1" dirty="0"/>
              <a:t>Spørsmål til denne videoen kan besvares enten i plenum eller i grupper. </a:t>
            </a:r>
          </a:p>
          <a:p>
            <a:pPr marL="171450" indent="-171450">
              <a:buFont typeface="Arial" panose="020B0604020202020204" pitchFamily="34" charset="0"/>
              <a:buChar char="•"/>
            </a:pPr>
            <a:r>
              <a:rPr lang="nb-NO" b="1" dirty="0"/>
              <a:t>Oppsummer i plenum uansett. </a:t>
            </a:r>
          </a:p>
          <a:p>
            <a:endParaRPr lang="nb-NO" b="0" dirty="0"/>
          </a:p>
          <a:p>
            <a:pPr algn="l">
              <a:buFont typeface="+mj-lt"/>
              <a:buAutoNum type="arabicPeriod"/>
            </a:pPr>
            <a:r>
              <a:rPr lang="nb-NO" b="0" i="0" dirty="0">
                <a:solidFill>
                  <a:srgbClr val="212529"/>
                </a:solidFill>
                <a:effectLst/>
                <a:latin typeface="Amnesty Trade Gothic"/>
              </a:rPr>
              <a:t>Hvilke kriterier for samtykke oppfylles </a:t>
            </a:r>
            <a:r>
              <a:rPr lang="nb-NO" b="0" i="1" dirty="0">
                <a:solidFill>
                  <a:srgbClr val="212529"/>
                </a:solidFill>
                <a:effectLst/>
                <a:latin typeface="Amnesty Trade Gothic"/>
              </a:rPr>
              <a:t>ikke</a:t>
            </a:r>
            <a:r>
              <a:rPr lang="nb-NO" b="0" i="0" dirty="0">
                <a:solidFill>
                  <a:srgbClr val="212529"/>
                </a:solidFill>
                <a:effectLst/>
                <a:latin typeface="Amnesty Trade Gothic"/>
              </a:rPr>
              <a:t> når Isabel prøver å få David til å synge karaoke?</a:t>
            </a:r>
            <a:br>
              <a:rPr lang="nb-NO" b="0" i="0" dirty="0">
                <a:solidFill>
                  <a:srgbClr val="212529"/>
                </a:solidFill>
                <a:effectLst/>
                <a:latin typeface="Amnesty Trade Gothic"/>
              </a:rPr>
            </a:br>
            <a:endParaRPr lang="nb-NO" b="0" i="0" dirty="0">
              <a:solidFill>
                <a:srgbClr val="212529"/>
              </a:solidFill>
              <a:effectLst/>
              <a:latin typeface="Amnesty Trade Gothic"/>
            </a:endParaRPr>
          </a:p>
          <a:p>
            <a:pPr algn="l">
              <a:buFont typeface="+mj-lt"/>
              <a:buAutoNum type="arabicPeriod"/>
            </a:pPr>
            <a:r>
              <a:rPr lang="nb-NO" b="0" i="0" dirty="0">
                <a:solidFill>
                  <a:srgbClr val="212529"/>
                </a:solidFill>
                <a:effectLst/>
                <a:latin typeface="Amnesty Trade Gothic"/>
              </a:rPr>
              <a:t>På hvilke måter kan kroppsspråket til David uttrykke hvorvidt han samtykker til å synge med Isabel?</a:t>
            </a:r>
            <a:br>
              <a:rPr lang="nb-NO" b="0" i="0" dirty="0">
                <a:solidFill>
                  <a:srgbClr val="212529"/>
                </a:solidFill>
                <a:effectLst/>
                <a:latin typeface="Amnesty Trade Gothic"/>
              </a:rPr>
            </a:br>
            <a:endParaRPr lang="nb-NO" b="0" i="0" dirty="0">
              <a:solidFill>
                <a:srgbClr val="212529"/>
              </a:solidFill>
              <a:effectLst/>
              <a:latin typeface="Amnesty Trade Gothic"/>
            </a:endParaRPr>
          </a:p>
          <a:p>
            <a:pPr algn="l">
              <a:buFont typeface="+mj-lt"/>
              <a:buAutoNum type="arabicPeriod"/>
            </a:pPr>
            <a:r>
              <a:rPr lang="nb-NO" b="0" i="0" dirty="0">
                <a:solidFill>
                  <a:srgbClr val="212529"/>
                </a:solidFill>
                <a:effectLst/>
                <a:latin typeface="Amnesty Trade Gothic"/>
              </a:rPr>
              <a:t>Hvordan synes dere Isabel oppfører seg?</a:t>
            </a:r>
            <a:br>
              <a:rPr lang="nb-NO" b="0" i="0" dirty="0">
                <a:solidFill>
                  <a:srgbClr val="212529"/>
                </a:solidFill>
                <a:effectLst/>
                <a:latin typeface="Amnesty Trade Gothic"/>
              </a:rPr>
            </a:br>
            <a:endParaRPr lang="nb-NO" b="0" i="0" dirty="0">
              <a:solidFill>
                <a:srgbClr val="212529"/>
              </a:solidFill>
              <a:effectLst/>
              <a:latin typeface="Amnesty Trade Gothic"/>
            </a:endParaRPr>
          </a:p>
          <a:p>
            <a:pPr algn="l">
              <a:buFont typeface="+mj-lt"/>
              <a:buAutoNum type="arabicPeriod"/>
            </a:pPr>
            <a:r>
              <a:rPr lang="nb-NO" b="0" i="0" dirty="0">
                <a:solidFill>
                  <a:srgbClr val="212529"/>
                </a:solidFill>
                <a:effectLst/>
                <a:latin typeface="Amnesty Trade Gothic"/>
              </a:rPr>
              <a:t>Finnes det flere måter Isabel kan forsikre seg om David har lyst? Hvilke?</a:t>
            </a:r>
          </a:p>
          <a:p>
            <a:pPr marL="171450" indent="-171450">
              <a:buFontTx/>
              <a:buChar char="-"/>
            </a:pPr>
            <a:endParaRPr lang="nb-NO"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Arial" panose="020B0604020202020204" pitchFamily="34" charset="0"/>
                <a:ea typeface="Calibri" panose="020F0502020204030204" pitchFamily="34" charset="0"/>
                <a:cs typeface="Arial" panose="020B0604020202020204" pitchFamily="34" charset="0"/>
              </a:rPr>
              <a:t>Vi kan altså enkelt se tydelige tegn til hvorfor Isabel ikke har Davids samtykke i videoen. Og slik er det med sex også – det er ikke vanskelig å se om noen har lyst.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dirty="0">
              <a:effectLst/>
              <a:latin typeface="Arial" panose="020B0604020202020204" pitchFamily="34" charset="0"/>
              <a:cs typeface="Arial" panose="020B0604020202020204" pitchFamily="34" charset="0"/>
            </a:endParaRPr>
          </a:p>
          <a:p>
            <a:pPr>
              <a:lnSpc>
                <a:spcPct val="107000"/>
              </a:lnSpc>
              <a:spcAft>
                <a:spcPts val="800"/>
              </a:spcAft>
            </a:pPr>
            <a:r>
              <a:rPr lang="nb-NO" sz="1800" b="1" dirty="0">
                <a:effectLst/>
                <a:latin typeface="Arial" panose="020B0604020202020204" pitchFamily="34" charset="0"/>
                <a:ea typeface="Calibri" panose="020F0502020204030204" pitchFamily="34" charset="0"/>
                <a:cs typeface="Times New Roman" panose="02020603050405020304" pitchFamily="18" charset="0"/>
              </a:rPr>
              <a:t>Oppsummering: </a:t>
            </a:r>
            <a:r>
              <a:rPr lang="nb-NO" sz="1800" dirty="0">
                <a:effectLst/>
                <a:latin typeface="Arial" panose="020B0604020202020204" pitchFamily="34" charset="0"/>
                <a:ea typeface="Calibri" panose="020F0502020204030204" pitchFamily="34" charset="0"/>
                <a:cs typeface="Times New Roman" panose="02020603050405020304" pitchFamily="18" charset="0"/>
              </a:rPr>
              <a:t>Det er altså både muntlige og ikke-muntlige måter å få et samtykke til sex. Kroppsspråk har veldig mye å si om hva vi kommuniserer til andre – derfor må vi lytte til andres kroppsspråk så vel som hva de sier – kun da kan vi vite om de har lyst!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Arial" panose="020B060402020202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Arial" panose="020B0604020202020204" pitchFamily="34" charset="0"/>
                <a:ea typeface="Calibri" panose="020F0502020204030204" pitchFamily="34" charset="0"/>
                <a:cs typeface="Times New Roman" panose="02020603050405020304" pitchFamily="18" charset="0"/>
              </a:rPr>
              <a:t>Nå skal vi bruke det vi har lært om samtykke til å diskutere noen ulike situasjoner.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p>
          <a:p>
            <a:endParaRPr lang="en-US" dirty="0"/>
          </a:p>
        </p:txBody>
      </p:sp>
      <p:sp>
        <p:nvSpPr>
          <p:cNvPr id="4" name="Plassholder for lysbildenummer 3"/>
          <p:cNvSpPr>
            <a:spLocks noGrp="1"/>
          </p:cNvSpPr>
          <p:nvPr>
            <p:ph type="sldNum" sz="quarter" idx="5"/>
          </p:nvPr>
        </p:nvSpPr>
        <p:spPr/>
        <p:txBody>
          <a:bodyPr/>
          <a:lstStyle/>
          <a:p>
            <a:fld id="{CABA83D6-8AF6-3D4B-9EFC-43021A75D9C7}" type="slidenum">
              <a:rPr lang="nb-NO" smtClean="0"/>
              <a:pPr/>
              <a:t>15</a:t>
            </a:fld>
            <a:endParaRPr lang="nb-NO"/>
          </a:p>
        </p:txBody>
      </p:sp>
    </p:spTree>
    <p:extLst>
      <p:ext uri="{BB962C8B-B14F-4D97-AF65-F5344CB8AC3E}">
        <p14:creationId xmlns:p14="http://schemas.microsoft.com/office/powerpoint/2010/main" val="164247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err="1"/>
              <a:t>Til</a:t>
            </a:r>
            <a:r>
              <a:rPr lang="en-US" b="1" dirty="0"/>
              <a:t> </a:t>
            </a:r>
            <a:r>
              <a:rPr lang="en-US" b="1" dirty="0" err="1"/>
              <a:t>lærer</a:t>
            </a:r>
            <a:r>
              <a:rPr lang="en-US" b="1" dirty="0"/>
              <a:t>:</a:t>
            </a:r>
          </a:p>
          <a:p>
            <a:pPr marL="171450" indent="-171450">
              <a:buFont typeface="Arial" panose="020B0604020202020204" pitchFamily="34" charset="0"/>
              <a:buChar char="•"/>
            </a:pPr>
            <a:r>
              <a:rPr lang="en-US" b="1" dirty="0"/>
              <a:t>Del </a:t>
            </a:r>
            <a:r>
              <a:rPr lang="en-US" b="1" dirty="0" err="1"/>
              <a:t>elevene</a:t>
            </a:r>
            <a:r>
              <a:rPr lang="en-US" b="1" dirty="0"/>
              <a:t> inn </a:t>
            </a:r>
            <a:r>
              <a:rPr lang="en-US" b="1" dirty="0" err="1"/>
              <a:t>i</a:t>
            </a:r>
            <a:r>
              <a:rPr lang="en-US" b="1" dirty="0"/>
              <a:t> </a:t>
            </a:r>
            <a:r>
              <a:rPr lang="en-US" b="1" dirty="0" err="1"/>
              <a:t>grupper</a:t>
            </a:r>
            <a:r>
              <a:rPr lang="en-US" b="1" dirty="0"/>
              <a:t> </a:t>
            </a:r>
            <a:r>
              <a:rPr lang="en-US" b="1" dirty="0" err="1"/>
              <a:t>på</a:t>
            </a:r>
            <a:r>
              <a:rPr lang="en-US" b="1" dirty="0"/>
              <a:t> 2-4 </a:t>
            </a:r>
            <a:r>
              <a:rPr lang="en-US" b="1" dirty="0" err="1"/>
              <a:t>stk</a:t>
            </a:r>
            <a:r>
              <a:rPr lang="en-US" b="1" dirty="0"/>
              <a:t> per </a:t>
            </a:r>
            <a:r>
              <a:rPr lang="en-US" b="1" dirty="0" err="1"/>
              <a:t>gruppe</a:t>
            </a:r>
            <a:r>
              <a:rPr lang="en-US" b="1" dirty="0"/>
              <a:t>. </a:t>
            </a:r>
          </a:p>
          <a:p>
            <a:pPr marL="171450" indent="-171450">
              <a:buFont typeface="Arial" panose="020B0604020202020204" pitchFamily="34" charset="0"/>
              <a:buChar char="•"/>
            </a:pPr>
            <a:r>
              <a:rPr lang="en-US" b="1" dirty="0" err="1"/>
              <a:t>Forklar</a:t>
            </a:r>
            <a:r>
              <a:rPr lang="en-US" b="1" dirty="0"/>
              <a:t> at </a:t>
            </a:r>
            <a:r>
              <a:rPr lang="en-US" b="1" dirty="0" err="1"/>
              <a:t>elevene</a:t>
            </a:r>
            <a:r>
              <a:rPr lang="en-US" b="1" dirty="0"/>
              <a:t> </a:t>
            </a:r>
            <a:r>
              <a:rPr lang="en-US" b="1" dirty="0" err="1"/>
              <a:t>nå</a:t>
            </a:r>
            <a:r>
              <a:rPr lang="en-US" b="1" dirty="0"/>
              <a:t> </a:t>
            </a:r>
            <a:r>
              <a:rPr lang="en-US" b="1" dirty="0" err="1"/>
              <a:t>vil</a:t>
            </a:r>
            <a:r>
              <a:rPr lang="en-US" b="1" dirty="0"/>
              <a:t> </a:t>
            </a:r>
            <a:r>
              <a:rPr lang="en-US" b="1" dirty="0" err="1"/>
              <a:t>få</a:t>
            </a:r>
            <a:r>
              <a:rPr lang="en-US" b="1" dirty="0"/>
              <a:t> to </a:t>
            </a:r>
            <a:r>
              <a:rPr lang="en-US" b="1" dirty="0" err="1"/>
              <a:t>ulike</a:t>
            </a:r>
            <a:r>
              <a:rPr lang="en-US" b="1" dirty="0"/>
              <a:t> </a:t>
            </a:r>
            <a:r>
              <a:rPr lang="en-US" b="1" dirty="0" err="1"/>
              <a:t>situasjoner</a:t>
            </a:r>
            <a:r>
              <a:rPr lang="en-US" b="1" dirty="0"/>
              <a:t> </a:t>
            </a:r>
            <a:r>
              <a:rPr lang="en-US" b="1" dirty="0" err="1"/>
              <a:t>beskrevet</a:t>
            </a:r>
            <a:r>
              <a:rPr lang="en-US" b="1" dirty="0"/>
              <a:t> </a:t>
            </a:r>
            <a:r>
              <a:rPr lang="en-US" b="1" dirty="0" err="1"/>
              <a:t>og</a:t>
            </a:r>
            <a:r>
              <a:rPr lang="en-US" b="1" dirty="0"/>
              <a:t> </a:t>
            </a:r>
            <a:r>
              <a:rPr lang="en-US" b="1" dirty="0" err="1"/>
              <a:t>skal</a:t>
            </a:r>
            <a:r>
              <a:rPr lang="en-US" b="1" dirty="0"/>
              <a:t> </a:t>
            </a:r>
            <a:r>
              <a:rPr lang="en-US" b="1" dirty="0" err="1"/>
              <a:t>diskutere</a:t>
            </a:r>
            <a:r>
              <a:rPr lang="en-US" b="1" dirty="0"/>
              <a:t> om </a:t>
            </a:r>
            <a:r>
              <a:rPr lang="en-US" b="1" dirty="0" err="1"/>
              <a:t>situasjonene</a:t>
            </a:r>
            <a:r>
              <a:rPr lang="en-US" b="1" dirty="0"/>
              <a:t> er </a:t>
            </a:r>
            <a:r>
              <a:rPr lang="en-US" b="1" dirty="0" err="1"/>
              <a:t>samtykkebasert</a:t>
            </a:r>
            <a:r>
              <a:rPr lang="en-US" b="1" dirty="0"/>
              <a:t>, </a:t>
            </a:r>
            <a:r>
              <a:rPr lang="en-US" b="1" dirty="0" err="1"/>
              <a:t>hvorfor</a:t>
            </a:r>
            <a:r>
              <a:rPr lang="en-US" b="1" dirty="0"/>
              <a:t>/</a:t>
            </a:r>
            <a:r>
              <a:rPr lang="en-US" b="1" dirty="0" err="1"/>
              <a:t>hvorfor</a:t>
            </a:r>
            <a:r>
              <a:rPr lang="en-US" b="1" dirty="0"/>
              <a:t> </a:t>
            </a:r>
            <a:r>
              <a:rPr lang="en-US" b="1" dirty="0" err="1"/>
              <a:t>ikke</a:t>
            </a:r>
            <a:r>
              <a:rPr lang="en-US" b="1" dirty="0"/>
              <a:t>.</a:t>
            </a:r>
          </a:p>
          <a:p>
            <a:pPr marL="171450" indent="-171450">
              <a:buFont typeface="Arial" panose="020B0604020202020204" pitchFamily="34" charset="0"/>
              <a:buChar char="•"/>
            </a:pPr>
            <a:r>
              <a:rPr lang="en-US" b="1" dirty="0"/>
              <a:t>Les </a:t>
            </a:r>
            <a:r>
              <a:rPr lang="en-US" b="1" dirty="0" err="1"/>
              <a:t>reglene</a:t>
            </a:r>
            <a:r>
              <a:rPr lang="en-US" b="1" dirty="0"/>
              <a:t> for </a:t>
            </a:r>
            <a:r>
              <a:rPr lang="en-US" b="1" dirty="0" err="1"/>
              <a:t>samtalen</a:t>
            </a:r>
            <a:r>
              <a:rPr lang="en-US" b="1" dirty="0"/>
              <a:t> </a:t>
            </a:r>
            <a:r>
              <a:rPr lang="en-US" b="1" dirty="0" err="1"/>
              <a:t>høyt</a:t>
            </a:r>
            <a:r>
              <a:rPr lang="en-US" b="1" dirty="0"/>
              <a:t>.</a:t>
            </a:r>
          </a:p>
          <a:p>
            <a:pPr marL="171450" indent="-171450" algn="l">
              <a:buFont typeface="Arial" panose="020B0604020202020204" pitchFamily="34" charset="0"/>
              <a:buChar char="•"/>
            </a:pPr>
            <a:r>
              <a:rPr lang="en-US" b="1" dirty="0"/>
              <a:t>Be </a:t>
            </a:r>
            <a:r>
              <a:rPr lang="en-US" b="1" dirty="0" err="1"/>
              <a:t>elevene</a:t>
            </a:r>
            <a:r>
              <a:rPr lang="en-US" b="1" dirty="0"/>
              <a:t> </a:t>
            </a:r>
            <a:r>
              <a:rPr lang="en-US" b="1" dirty="0" err="1"/>
              <a:t>forklare</a:t>
            </a:r>
            <a:r>
              <a:rPr lang="en-US" b="1" dirty="0"/>
              <a:t> </a:t>
            </a:r>
            <a:r>
              <a:rPr lang="en-US" b="1" dirty="0" err="1"/>
              <a:t>hvorfor</a:t>
            </a:r>
            <a:r>
              <a:rPr lang="en-US" b="1" dirty="0"/>
              <a:t> de </a:t>
            </a:r>
            <a:r>
              <a:rPr lang="en-US" b="1" dirty="0" err="1"/>
              <a:t>syns</a:t>
            </a:r>
            <a:r>
              <a:rPr lang="en-US" b="1" dirty="0"/>
              <a:t> </a:t>
            </a:r>
            <a:r>
              <a:rPr lang="en-US" b="1" dirty="0" err="1"/>
              <a:t>noe</a:t>
            </a:r>
            <a:r>
              <a:rPr lang="en-US" b="1" dirty="0"/>
              <a:t> er </a:t>
            </a:r>
            <a:r>
              <a:rPr lang="en-US" b="1" dirty="0" err="1"/>
              <a:t>samtykkebasert</a:t>
            </a:r>
            <a:r>
              <a:rPr lang="en-US" b="1" dirty="0"/>
              <a:t> </a:t>
            </a:r>
            <a:r>
              <a:rPr lang="en-US" b="1" dirty="0" err="1"/>
              <a:t>eller</a:t>
            </a:r>
            <a:r>
              <a:rPr lang="en-US" b="1" dirty="0"/>
              <a:t> </a:t>
            </a:r>
            <a:r>
              <a:rPr lang="en-US" b="1" dirty="0" err="1"/>
              <a:t>ikke</a:t>
            </a:r>
            <a:r>
              <a:rPr lang="en-US" b="1" dirty="0"/>
              <a:t> – </a:t>
            </a:r>
            <a:r>
              <a:rPr lang="en-US" b="1" dirty="0" err="1"/>
              <a:t>situasjonene</a:t>
            </a:r>
            <a:r>
              <a:rPr lang="en-US" b="1" dirty="0"/>
              <a:t> </a:t>
            </a:r>
            <a:r>
              <a:rPr lang="en-US" b="1" dirty="0" err="1"/>
              <a:t>kan</a:t>
            </a:r>
            <a:r>
              <a:rPr lang="en-US" b="1" dirty="0"/>
              <a:t> </a:t>
            </a:r>
            <a:r>
              <a:rPr lang="en-US" b="1" dirty="0" err="1"/>
              <a:t>tolkes</a:t>
            </a:r>
            <a:r>
              <a:rPr lang="en-US" b="1" dirty="0"/>
              <a:t> </a:t>
            </a:r>
            <a:r>
              <a:rPr lang="en-US" b="1" dirty="0" err="1"/>
              <a:t>på</a:t>
            </a:r>
            <a:r>
              <a:rPr lang="en-US" b="1" dirty="0"/>
              <a:t> </a:t>
            </a:r>
            <a:r>
              <a:rPr lang="en-US" b="1" dirty="0" err="1"/>
              <a:t>ulike</a:t>
            </a:r>
            <a:r>
              <a:rPr lang="en-US" b="1" dirty="0"/>
              <a:t> </a:t>
            </a:r>
            <a:r>
              <a:rPr lang="en-US" b="1" dirty="0" err="1"/>
              <a:t>måter</a:t>
            </a:r>
            <a:r>
              <a:rPr lang="en-US" b="1" dirty="0"/>
              <a:t>, man </a:t>
            </a:r>
            <a:r>
              <a:rPr lang="en-US" b="1" i="1" dirty="0" err="1"/>
              <a:t>kan</a:t>
            </a:r>
            <a:r>
              <a:rPr lang="en-US" b="1" i="0" dirty="0"/>
              <a:t> </a:t>
            </a:r>
            <a:r>
              <a:rPr lang="en-US" b="1" i="0" dirty="0" err="1"/>
              <a:t>argumentere</a:t>
            </a:r>
            <a:r>
              <a:rPr lang="en-US" b="1" i="0" dirty="0"/>
              <a:t> for at </a:t>
            </a:r>
            <a:r>
              <a:rPr lang="en-US" b="1" i="0" dirty="0" err="1"/>
              <a:t>en</a:t>
            </a:r>
            <a:r>
              <a:rPr lang="en-US" b="1" i="0" dirty="0"/>
              <a:t> </a:t>
            </a:r>
            <a:r>
              <a:rPr lang="en-US" b="1" i="0" dirty="0" err="1"/>
              <a:t>eller</a:t>
            </a:r>
            <a:r>
              <a:rPr lang="en-US" b="1" i="0" dirty="0"/>
              <a:t> </a:t>
            </a:r>
            <a:r>
              <a:rPr lang="en-US" b="1" i="0" dirty="0" err="1"/>
              <a:t>begge</a:t>
            </a:r>
            <a:r>
              <a:rPr lang="en-US" b="1" i="0" dirty="0"/>
              <a:t> </a:t>
            </a:r>
            <a:r>
              <a:rPr lang="en-US" b="1" i="0" dirty="0" err="1"/>
              <a:t>situasjoner</a:t>
            </a:r>
            <a:r>
              <a:rPr lang="en-US" b="1" i="0" dirty="0"/>
              <a:t> </a:t>
            </a:r>
            <a:r>
              <a:rPr lang="en-US" b="1" i="0" dirty="0" err="1"/>
              <a:t>kan</a:t>
            </a:r>
            <a:r>
              <a:rPr lang="en-US" b="1" i="0" dirty="0"/>
              <a:t> </a:t>
            </a:r>
            <a:r>
              <a:rPr lang="en-US" b="1" i="0" dirty="0" err="1"/>
              <a:t>være</a:t>
            </a:r>
            <a:r>
              <a:rPr lang="en-US" b="1" i="0" dirty="0"/>
              <a:t> </a:t>
            </a:r>
            <a:r>
              <a:rPr lang="en-US" b="1" i="0" dirty="0" err="1"/>
              <a:t>samtykkebasert</a:t>
            </a:r>
            <a:r>
              <a:rPr lang="en-US" b="1" i="0" dirty="0"/>
              <a:t> – men da </a:t>
            </a:r>
            <a:r>
              <a:rPr lang="en-US" b="1" i="0" dirty="0" err="1"/>
              <a:t>må</a:t>
            </a:r>
            <a:r>
              <a:rPr lang="en-US" b="1" i="0" dirty="0"/>
              <a:t> man </a:t>
            </a:r>
            <a:r>
              <a:rPr lang="en-US" b="1" i="0" dirty="0" err="1"/>
              <a:t>forklare</a:t>
            </a:r>
            <a:r>
              <a:rPr lang="en-US" b="1" i="0" dirty="0"/>
              <a:t> </a:t>
            </a:r>
            <a:r>
              <a:rPr lang="en-US" b="1" i="0" dirty="0" err="1"/>
              <a:t>tydelig</a:t>
            </a:r>
            <a:r>
              <a:rPr lang="en-US" b="1" i="0" dirty="0"/>
              <a:t> </a:t>
            </a:r>
            <a:r>
              <a:rPr lang="en-US" b="1" i="0" dirty="0" err="1"/>
              <a:t>hvorfor</a:t>
            </a:r>
            <a:r>
              <a:rPr lang="en-US" b="1" i="0" dirty="0"/>
              <a:t> man </a:t>
            </a:r>
            <a:r>
              <a:rPr lang="en-US" b="1" i="0" dirty="0" err="1"/>
              <a:t>tenker</a:t>
            </a:r>
            <a:r>
              <a:rPr lang="en-US" b="1" i="0" dirty="0"/>
              <a:t> det.</a:t>
            </a:r>
          </a:p>
          <a:p>
            <a:pPr marL="171450" indent="-171450" algn="l">
              <a:buFont typeface="Arial" panose="020B0604020202020204" pitchFamily="34" charset="0"/>
              <a:buChar char="•"/>
            </a:pPr>
            <a:r>
              <a:rPr lang="en-US" b="1" i="0" dirty="0" err="1"/>
              <a:t>Målet</a:t>
            </a:r>
            <a:r>
              <a:rPr lang="en-US" b="1" i="0" dirty="0"/>
              <a:t> er at </a:t>
            </a:r>
            <a:r>
              <a:rPr lang="en-US" b="1" i="0" dirty="0" err="1"/>
              <a:t>elevene</a:t>
            </a:r>
            <a:r>
              <a:rPr lang="en-US" b="1" i="0" dirty="0"/>
              <a:t> </a:t>
            </a:r>
            <a:r>
              <a:rPr lang="en-US" b="1" i="0" dirty="0" err="1"/>
              <a:t>skal</a:t>
            </a:r>
            <a:r>
              <a:rPr lang="en-US" b="1" i="0" dirty="0"/>
              <a:t> </a:t>
            </a:r>
            <a:r>
              <a:rPr lang="en-US" b="1" i="0" dirty="0" err="1"/>
              <a:t>aktivt</a:t>
            </a:r>
            <a:r>
              <a:rPr lang="en-US" b="1" i="0" dirty="0"/>
              <a:t> </a:t>
            </a:r>
            <a:r>
              <a:rPr lang="en-US" b="1" i="0" dirty="0" err="1"/>
              <a:t>bruke</a:t>
            </a:r>
            <a:r>
              <a:rPr lang="en-US" b="1" i="0" dirty="0"/>
              <a:t> </a:t>
            </a:r>
            <a:r>
              <a:rPr lang="en-US" b="1" i="0" dirty="0" err="1"/>
              <a:t>kriteriene</a:t>
            </a:r>
            <a:r>
              <a:rPr lang="en-US" b="1" i="0" dirty="0"/>
              <a:t> for </a:t>
            </a:r>
            <a:r>
              <a:rPr lang="en-US" b="1" i="0" dirty="0" err="1"/>
              <a:t>samtykke</a:t>
            </a:r>
            <a:r>
              <a:rPr lang="en-US" b="1" i="0" dirty="0"/>
              <a:t> for å </a:t>
            </a:r>
            <a:r>
              <a:rPr lang="en-US" b="1" i="0" dirty="0" err="1"/>
              <a:t>vurdere</a:t>
            </a:r>
            <a:r>
              <a:rPr lang="en-US" b="1" i="0" dirty="0"/>
              <a:t> </a:t>
            </a:r>
            <a:r>
              <a:rPr lang="en-US" b="1" i="0" dirty="0" err="1"/>
              <a:t>praktiske</a:t>
            </a:r>
            <a:r>
              <a:rPr lang="en-US" b="1" i="0" dirty="0"/>
              <a:t> </a:t>
            </a:r>
            <a:r>
              <a:rPr lang="en-US" b="1" i="0" dirty="0" err="1"/>
              <a:t>eksempler</a:t>
            </a:r>
            <a:r>
              <a:rPr lang="en-US" b="1" i="0" dirty="0"/>
              <a:t> av </a:t>
            </a:r>
            <a:r>
              <a:rPr lang="en-US" b="1" i="0" dirty="0" err="1"/>
              <a:t>overgrep</a:t>
            </a:r>
            <a:r>
              <a:rPr lang="en-US" b="1" i="0" dirty="0"/>
              <a:t>, </a:t>
            </a:r>
            <a:r>
              <a:rPr lang="en-US" b="1" i="0" dirty="0" err="1"/>
              <a:t>gjennom</a:t>
            </a:r>
            <a:r>
              <a:rPr lang="en-US" b="1" i="0" dirty="0"/>
              <a:t> dialog. </a:t>
            </a:r>
            <a:r>
              <a:rPr lang="en-US" b="1" i="0" dirty="0" err="1"/>
              <a:t>Elevene</a:t>
            </a:r>
            <a:r>
              <a:rPr lang="en-US" b="1" i="0" dirty="0"/>
              <a:t> </a:t>
            </a:r>
            <a:r>
              <a:rPr lang="en-US" b="1" i="0" dirty="0" err="1"/>
              <a:t>skal</a:t>
            </a:r>
            <a:r>
              <a:rPr lang="en-US" b="1" i="0" dirty="0"/>
              <a:t> </a:t>
            </a:r>
            <a:r>
              <a:rPr lang="en-US" b="1" i="0" dirty="0" err="1"/>
              <a:t>i</a:t>
            </a:r>
            <a:r>
              <a:rPr lang="en-US" b="1" i="0" dirty="0"/>
              <a:t> </a:t>
            </a:r>
            <a:r>
              <a:rPr lang="en-US" b="1" i="0" dirty="0" err="1"/>
              <a:t>tillegg</a:t>
            </a:r>
            <a:r>
              <a:rPr lang="en-US" b="1" i="0" dirty="0"/>
              <a:t> </a:t>
            </a:r>
            <a:r>
              <a:rPr lang="en-US" b="1" i="0" dirty="0" err="1"/>
              <a:t>kunne</a:t>
            </a:r>
            <a:r>
              <a:rPr lang="en-US" b="1" i="0" dirty="0"/>
              <a:t> </a:t>
            </a:r>
            <a:r>
              <a:rPr lang="en-US" b="1" i="0" dirty="0" err="1"/>
              <a:t>argumentere</a:t>
            </a:r>
            <a:r>
              <a:rPr lang="en-US" b="1" i="0" dirty="0"/>
              <a:t> for </a:t>
            </a:r>
            <a:r>
              <a:rPr lang="en-US" b="1" i="0" dirty="0" err="1"/>
              <a:t>hvorfor</a:t>
            </a:r>
            <a:r>
              <a:rPr lang="en-US" b="1" i="0" dirty="0"/>
              <a:t> </a:t>
            </a:r>
            <a:r>
              <a:rPr lang="en-US" b="1" i="0" dirty="0" err="1"/>
              <a:t>seksuell</a:t>
            </a:r>
            <a:r>
              <a:rPr lang="en-US" b="1" i="0" dirty="0"/>
              <a:t> </a:t>
            </a:r>
            <a:r>
              <a:rPr lang="en-US" b="1" i="0" dirty="0" err="1"/>
              <a:t>omgang</a:t>
            </a:r>
            <a:r>
              <a:rPr lang="en-US" b="1" i="0" dirty="0"/>
              <a:t> </a:t>
            </a:r>
            <a:r>
              <a:rPr lang="en-US" b="1" i="0" dirty="0" err="1"/>
              <a:t>uten</a:t>
            </a:r>
            <a:r>
              <a:rPr lang="en-US" b="1" i="0" dirty="0"/>
              <a:t> </a:t>
            </a:r>
            <a:r>
              <a:rPr lang="en-US" b="1" i="0" dirty="0" err="1"/>
              <a:t>samtykke</a:t>
            </a:r>
            <a:r>
              <a:rPr lang="en-US" b="1" i="0" dirty="0"/>
              <a:t> </a:t>
            </a:r>
            <a:r>
              <a:rPr lang="en-US" b="1" i="0" dirty="0" err="1"/>
              <a:t>defineres</a:t>
            </a:r>
            <a:r>
              <a:rPr lang="en-US" b="1" i="0" dirty="0"/>
              <a:t> </a:t>
            </a:r>
            <a:r>
              <a:rPr lang="en-US" b="1" i="0" dirty="0" err="1"/>
              <a:t>som</a:t>
            </a:r>
            <a:r>
              <a:rPr lang="en-US" b="1" i="0" dirty="0"/>
              <a:t> </a:t>
            </a:r>
            <a:r>
              <a:rPr lang="en-US" b="1" i="0" dirty="0" err="1"/>
              <a:t>seksuelt</a:t>
            </a:r>
            <a:r>
              <a:rPr lang="en-US" b="1" i="0" dirty="0"/>
              <a:t> </a:t>
            </a:r>
            <a:r>
              <a:rPr lang="en-US" b="1" i="0" dirty="0" err="1"/>
              <a:t>overgrep</a:t>
            </a:r>
            <a:r>
              <a:rPr lang="en-US" b="1" i="0" dirty="0"/>
              <a:t>.</a:t>
            </a:r>
            <a:endParaRPr lang="en-US" b="1" dirty="0"/>
          </a:p>
          <a:p>
            <a:pPr marL="171450" indent="-171450">
              <a:buFont typeface="Arial" panose="020B0604020202020204" pitchFamily="34" charset="0"/>
              <a:buChar char="•"/>
            </a:pPr>
            <a:endParaRPr lang="en-US" b="0" dirty="0"/>
          </a:p>
          <a:p>
            <a:r>
              <a:rPr lang="nb-NO" sz="1800" dirty="0">
                <a:solidFill>
                  <a:srgbClr val="000000"/>
                </a:solidFill>
                <a:effectLst/>
                <a:latin typeface="Arial" panose="020B0604020202020204" pitchFamily="34" charset="0"/>
                <a:ea typeface="Arial" panose="020B0604020202020204" pitchFamily="34" charset="0"/>
              </a:rPr>
              <a:t>- reflektere over hvordan samtykke til sex kan innhentes </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Arial" panose="020B0604020202020204" pitchFamily="34" charset="0"/>
                <a:ea typeface="Arial" panose="020B0604020202020204" pitchFamily="34" charset="0"/>
              </a:rPr>
              <a:t>- vurdere tilstedeværelsen av samtykke til sex ut ifra ulike situasjonsbeskrivelser </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Arial" panose="020B0604020202020204" pitchFamily="34" charset="0"/>
                <a:ea typeface="Arial" panose="020B0604020202020204" pitchFamily="34" charset="0"/>
              </a:rPr>
              <a:t> -argumentere for hvorfor seksuell omgang uten samtykke defineres som seksuelt overgrep </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Arial" panose="020B0604020202020204" pitchFamily="34" charset="0"/>
                <a:ea typeface="Arial" panose="020B0604020202020204" pitchFamily="34" charset="0"/>
              </a:rPr>
              <a:t>- ha grunnleggende forståelse for hvordan myter bidrar til en feilaktig forståelse av hva et seksuelt  </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Arial" panose="020B0604020202020204" pitchFamily="34" charset="0"/>
                <a:ea typeface="Arial" panose="020B0604020202020204" pitchFamily="34" charset="0"/>
              </a:rPr>
              <a:t>  overgrep er og ikke er</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Arial" panose="020B0604020202020204" pitchFamily="34" charset="0"/>
                <a:ea typeface="Arial" panose="020B0604020202020204" pitchFamily="34" charset="0"/>
              </a:rPr>
              <a:t>- at det å bestemme over egen kropp er en menneskerettighet</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Arial" panose="020B0604020202020204" pitchFamily="34" charset="0"/>
                <a:ea typeface="Arial" panose="020B0604020202020204" pitchFamily="34" charset="0"/>
              </a:rPr>
              <a:t>- kjenne til sentrale kriterier for samtykke til sex (fritt, aktivt, reversibelt, spesifikt og informert) </a:t>
            </a:r>
            <a:endParaRPr lang="nb-NO" sz="1800" dirty="0">
              <a:effectLst/>
              <a:latin typeface="Times New Roman" panose="02020603050405020304" pitchFamily="18" charset="0"/>
              <a:ea typeface="Times New Roman" panose="02020603050405020304" pitchFamily="18" charset="0"/>
            </a:endParaRPr>
          </a:p>
          <a:p>
            <a:r>
              <a:rPr lang="nb-NO" sz="1800" dirty="0">
                <a:solidFill>
                  <a:srgbClr val="000000"/>
                </a:solidFill>
                <a:effectLst/>
                <a:latin typeface="Arial" panose="020B0604020202020204" pitchFamily="34" charset="0"/>
                <a:ea typeface="Arial" panose="020B0604020202020204" pitchFamily="34" charset="0"/>
              </a:rPr>
              <a:t>- føre en dialog </a:t>
            </a:r>
            <a:endParaRPr lang="nb-NO"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b="0" dirty="0"/>
          </a:p>
          <a:p>
            <a:endParaRPr lang="en-US" b="1" dirty="0"/>
          </a:p>
          <a:p>
            <a:r>
              <a:rPr lang="en-US" b="0" dirty="0"/>
              <a:t>Vi </a:t>
            </a:r>
            <a:r>
              <a:rPr lang="en-US" b="0" dirty="0" err="1"/>
              <a:t>skal</a:t>
            </a:r>
            <a:r>
              <a:rPr lang="en-US" b="0" dirty="0"/>
              <a:t> ha </a:t>
            </a:r>
            <a:r>
              <a:rPr lang="en-US" b="0" dirty="0" err="1"/>
              <a:t>en</a:t>
            </a:r>
            <a:r>
              <a:rPr lang="en-US" b="0" dirty="0"/>
              <a:t> dialog om </a:t>
            </a:r>
            <a:r>
              <a:rPr lang="en-US" b="0" dirty="0" err="1"/>
              <a:t>samtykke</a:t>
            </a:r>
            <a:r>
              <a:rPr lang="en-US" b="0" dirty="0"/>
              <a:t> </a:t>
            </a:r>
            <a:r>
              <a:rPr lang="en-US" b="0" dirty="0" err="1"/>
              <a:t>og</a:t>
            </a:r>
            <a:r>
              <a:rPr lang="en-US" b="0" dirty="0"/>
              <a:t> vi </a:t>
            </a:r>
            <a:r>
              <a:rPr lang="en-US" b="0" dirty="0" err="1"/>
              <a:t>skal</a:t>
            </a:r>
            <a:r>
              <a:rPr lang="en-US" b="0" dirty="0"/>
              <a:t> </a:t>
            </a:r>
            <a:r>
              <a:rPr lang="en-US" b="0" dirty="0" err="1"/>
              <a:t>bruke</a:t>
            </a:r>
            <a:r>
              <a:rPr lang="en-US" b="0" dirty="0"/>
              <a:t> </a:t>
            </a:r>
            <a:r>
              <a:rPr lang="en-US" b="0" dirty="0" err="1"/>
              <a:t>ulike</a:t>
            </a:r>
            <a:r>
              <a:rPr lang="en-US" b="0" dirty="0"/>
              <a:t> </a:t>
            </a:r>
            <a:r>
              <a:rPr lang="en-US" b="0" dirty="0" err="1"/>
              <a:t>situasjoner</a:t>
            </a:r>
            <a:r>
              <a:rPr lang="en-US" b="0" dirty="0"/>
              <a:t> </a:t>
            </a:r>
            <a:r>
              <a:rPr lang="en-US" b="0" dirty="0" err="1"/>
              <a:t>som</a:t>
            </a:r>
            <a:r>
              <a:rPr lang="en-US" b="0" dirty="0"/>
              <a:t> </a:t>
            </a:r>
            <a:r>
              <a:rPr lang="en-US" b="0" dirty="0" err="1"/>
              <a:t>grunnlag</a:t>
            </a:r>
            <a:r>
              <a:rPr lang="en-US" b="0" dirty="0"/>
              <a:t> for </a:t>
            </a:r>
            <a:r>
              <a:rPr lang="en-US" b="0" dirty="0" err="1"/>
              <a:t>dialogen</a:t>
            </a:r>
            <a:r>
              <a:rPr lang="en-US" b="0" dirty="0"/>
              <a:t>. </a:t>
            </a:r>
          </a:p>
          <a:p>
            <a:r>
              <a:rPr lang="en-US" b="0" dirty="0"/>
              <a:t>Med </a:t>
            </a:r>
            <a:r>
              <a:rPr lang="en-US" b="0" dirty="0" err="1"/>
              <a:t>utgangspunkt</a:t>
            </a:r>
            <a:r>
              <a:rPr lang="en-US" b="0" dirty="0"/>
              <a:t> </a:t>
            </a:r>
            <a:r>
              <a:rPr lang="en-US" b="0" dirty="0" err="1"/>
              <a:t>i</a:t>
            </a:r>
            <a:r>
              <a:rPr lang="en-US" b="0" dirty="0"/>
              <a:t> at sex </a:t>
            </a:r>
            <a:r>
              <a:rPr lang="en-US" b="0" dirty="0" err="1"/>
              <a:t>uten</a:t>
            </a:r>
            <a:r>
              <a:rPr lang="en-US" b="0" dirty="0"/>
              <a:t> </a:t>
            </a:r>
            <a:r>
              <a:rPr lang="en-US" b="0" dirty="0" err="1"/>
              <a:t>samtykke</a:t>
            </a:r>
            <a:r>
              <a:rPr lang="en-US" b="0" dirty="0"/>
              <a:t> er </a:t>
            </a:r>
            <a:r>
              <a:rPr lang="en-US" b="0" dirty="0" err="1"/>
              <a:t>overgrep</a:t>
            </a:r>
            <a:r>
              <a:rPr lang="en-US" b="0" dirty="0"/>
              <a:t> – </a:t>
            </a:r>
            <a:r>
              <a:rPr lang="en-US" b="0" dirty="0" err="1"/>
              <a:t>altså</a:t>
            </a:r>
            <a:r>
              <a:rPr lang="en-US" b="0" dirty="0"/>
              <a:t> med </a:t>
            </a:r>
            <a:r>
              <a:rPr lang="en-US" b="0" dirty="0" err="1"/>
              <a:t>utgangspunkt</a:t>
            </a:r>
            <a:r>
              <a:rPr lang="en-US" b="0" dirty="0"/>
              <a:t> </a:t>
            </a:r>
            <a:r>
              <a:rPr lang="en-US" b="0" dirty="0" err="1"/>
              <a:t>i</a:t>
            </a:r>
            <a:r>
              <a:rPr lang="en-US" b="0" dirty="0"/>
              <a:t> det </a:t>
            </a:r>
            <a:r>
              <a:rPr lang="en-US" b="0" dirty="0" err="1"/>
              <a:t>dere</a:t>
            </a:r>
            <a:r>
              <a:rPr lang="en-US" b="0" dirty="0"/>
              <a:t> vet om </a:t>
            </a:r>
            <a:r>
              <a:rPr lang="en-US" b="0" dirty="0" err="1"/>
              <a:t>samtykke</a:t>
            </a:r>
            <a:r>
              <a:rPr lang="en-US" b="0" dirty="0"/>
              <a:t> </a:t>
            </a:r>
            <a:r>
              <a:rPr lang="en-US" b="0" dirty="0" err="1"/>
              <a:t>skal</a:t>
            </a:r>
            <a:r>
              <a:rPr lang="en-US" b="0" dirty="0"/>
              <a:t> </a:t>
            </a:r>
            <a:r>
              <a:rPr lang="en-US" b="0" dirty="0" err="1"/>
              <a:t>dere</a:t>
            </a:r>
            <a:r>
              <a:rPr lang="en-US" b="0" dirty="0"/>
              <a:t> </a:t>
            </a:r>
            <a:r>
              <a:rPr lang="en-US" b="0" dirty="0" err="1"/>
              <a:t>diskutere</a:t>
            </a:r>
            <a:r>
              <a:rPr lang="en-US" b="0" dirty="0"/>
              <a:t> to </a:t>
            </a:r>
            <a:r>
              <a:rPr lang="en-US" b="0" dirty="0" err="1"/>
              <a:t>ulike</a:t>
            </a:r>
            <a:r>
              <a:rPr lang="en-US" b="0" dirty="0"/>
              <a:t> </a:t>
            </a:r>
            <a:r>
              <a:rPr lang="en-US" b="0" dirty="0" err="1"/>
              <a:t>situasjonsbeskrivelser</a:t>
            </a:r>
            <a:r>
              <a:rPr lang="en-US" b="0" dirty="0"/>
              <a:t>.</a:t>
            </a:r>
          </a:p>
          <a:p>
            <a:endParaRPr lang="en-US" b="0" dirty="0"/>
          </a:p>
          <a:p>
            <a:r>
              <a:rPr lang="en-US" b="0" dirty="0"/>
              <a:t>Det er </a:t>
            </a:r>
            <a:r>
              <a:rPr lang="en-US" b="0" dirty="0" err="1"/>
              <a:t>opp</a:t>
            </a:r>
            <a:r>
              <a:rPr lang="en-US" b="0" dirty="0"/>
              <a:t> </a:t>
            </a:r>
            <a:r>
              <a:rPr lang="en-US" b="0" dirty="0" err="1"/>
              <a:t>til</a:t>
            </a:r>
            <a:r>
              <a:rPr lang="en-US" b="0" dirty="0"/>
              <a:t> </a:t>
            </a:r>
            <a:r>
              <a:rPr lang="en-US" b="0" dirty="0" err="1"/>
              <a:t>dere</a:t>
            </a:r>
            <a:r>
              <a:rPr lang="en-US" b="0" dirty="0"/>
              <a:t> å </a:t>
            </a:r>
            <a:r>
              <a:rPr lang="en-US" b="0" dirty="0" err="1"/>
              <a:t>diskutere</a:t>
            </a:r>
            <a:r>
              <a:rPr lang="en-US" b="0" dirty="0"/>
              <a:t> </a:t>
            </a:r>
            <a:r>
              <a:rPr lang="en-US" b="0" dirty="0" err="1"/>
              <a:t>hvilken</a:t>
            </a:r>
            <a:r>
              <a:rPr lang="en-US" b="0" dirty="0"/>
              <a:t> </a:t>
            </a:r>
            <a:r>
              <a:rPr lang="en-US" b="0" dirty="0" err="1"/>
              <a:t>rolle</a:t>
            </a:r>
            <a:r>
              <a:rPr lang="en-US" b="0" dirty="0"/>
              <a:t> </a:t>
            </a:r>
            <a:r>
              <a:rPr lang="en-US" b="0" dirty="0" err="1"/>
              <a:t>samtykke</a:t>
            </a:r>
            <a:r>
              <a:rPr lang="en-US" b="0" dirty="0"/>
              <a:t> spiller I </a:t>
            </a:r>
            <a:r>
              <a:rPr lang="en-US" b="0" dirty="0" err="1"/>
              <a:t>disse</a:t>
            </a:r>
            <a:r>
              <a:rPr lang="en-US" b="0" dirty="0"/>
              <a:t> </a:t>
            </a:r>
            <a:r>
              <a:rPr lang="en-US" b="0" dirty="0" err="1"/>
              <a:t>situasjonene</a:t>
            </a:r>
            <a:r>
              <a:rPr lang="en-US" b="0" dirty="0"/>
              <a:t>. Det er </a:t>
            </a:r>
            <a:r>
              <a:rPr lang="en-US" b="0" dirty="0" err="1"/>
              <a:t>ikke</a:t>
            </a:r>
            <a:r>
              <a:rPr lang="en-US" b="0" dirty="0"/>
              <a:t> </a:t>
            </a:r>
            <a:r>
              <a:rPr lang="en-US" b="0" dirty="0" err="1"/>
              <a:t>nødvendigvis</a:t>
            </a:r>
            <a:r>
              <a:rPr lang="en-US" b="0" dirty="0"/>
              <a:t> </a:t>
            </a:r>
            <a:r>
              <a:rPr lang="en-US" b="0" dirty="0" err="1"/>
              <a:t>tydelig</a:t>
            </a:r>
            <a:r>
              <a:rPr lang="en-US" b="0" dirty="0"/>
              <a:t> om </a:t>
            </a:r>
            <a:r>
              <a:rPr lang="en-US" b="0" dirty="0" err="1"/>
              <a:t>situasjonene</a:t>
            </a:r>
            <a:r>
              <a:rPr lang="en-US" b="0" dirty="0"/>
              <a:t> </a:t>
            </a:r>
            <a:r>
              <a:rPr lang="en-US" b="0" dirty="0" err="1"/>
              <a:t>som</a:t>
            </a:r>
            <a:r>
              <a:rPr lang="en-US" b="0" dirty="0"/>
              <a:t> </a:t>
            </a:r>
            <a:r>
              <a:rPr lang="en-US" b="0" dirty="0" err="1"/>
              <a:t>beskrives</a:t>
            </a:r>
            <a:r>
              <a:rPr lang="en-US" b="0" dirty="0"/>
              <a:t> er </a:t>
            </a:r>
            <a:r>
              <a:rPr lang="en-US" b="0" dirty="0" err="1"/>
              <a:t>samtykkebasert</a:t>
            </a:r>
            <a:r>
              <a:rPr lang="en-US" b="0" dirty="0"/>
              <a:t>, </a:t>
            </a:r>
            <a:r>
              <a:rPr lang="en-US" b="0" dirty="0" err="1"/>
              <a:t>kanskje</a:t>
            </a:r>
            <a:r>
              <a:rPr lang="en-US" b="0" dirty="0"/>
              <a:t> </a:t>
            </a:r>
            <a:r>
              <a:rPr lang="en-US" b="0" dirty="0" err="1"/>
              <a:t>føler</a:t>
            </a:r>
            <a:r>
              <a:rPr lang="en-US" b="0" dirty="0"/>
              <a:t> </a:t>
            </a:r>
            <a:r>
              <a:rPr lang="en-US" b="0" dirty="0" err="1"/>
              <a:t>dere</a:t>
            </a:r>
            <a:r>
              <a:rPr lang="en-US" b="0" dirty="0"/>
              <a:t> at </a:t>
            </a:r>
            <a:r>
              <a:rPr lang="en-US" b="0" dirty="0" err="1"/>
              <a:t>dere</a:t>
            </a:r>
            <a:r>
              <a:rPr lang="en-US" b="0" dirty="0"/>
              <a:t> mangler </a:t>
            </a:r>
            <a:r>
              <a:rPr lang="en-US" b="0" dirty="0" err="1"/>
              <a:t>nok</a:t>
            </a:r>
            <a:r>
              <a:rPr lang="en-US" b="0" dirty="0"/>
              <a:t> </a:t>
            </a:r>
            <a:r>
              <a:rPr lang="en-US" b="0" dirty="0" err="1"/>
              <a:t>informasjon</a:t>
            </a:r>
            <a:r>
              <a:rPr lang="en-US" b="0" dirty="0"/>
              <a:t> – </a:t>
            </a:r>
            <a:r>
              <a:rPr lang="en-US" b="0" dirty="0" err="1"/>
              <a:t>derfor</a:t>
            </a:r>
            <a:r>
              <a:rPr lang="en-US" b="0" dirty="0"/>
              <a:t> </a:t>
            </a:r>
            <a:r>
              <a:rPr lang="en-US" b="0" dirty="0" err="1"/>
              <a:t>må</a:t>
            </a:r>
            <a:r>
              <a:rPr lang="en-US" b="0" dirty="0"/>
              <a:t> </a:t>
            </a:r>
            <a:r>
              <a:rPr lang="en-US" b="0" dirty="0" err="1"/>
              <a:t>dere</a:t>
            </a:r>
            <a:r>
              <a:rPr lang="en-US" b="0" dirty="0"/>
              <a:t> </a:t>
            </a:r>
            <a:r>
              <a:rPr lang="en-US" b="0" i="1" dirty="0" err="1"/>
              <a:t>drøfte</a:t>
            </a:r>
            <a:r>
              <a:rPr lang="en-US" b="0" i="1" dirty="0"/>
              <a:t> </a:t>
            </a:r>
            <a:r>
              <a:rPr lang="en-US" b="0" i="1" dirty="0" err="1"/>
              <a:t>og</a:t>
            </a:r>
            <a:r>
              <a:rPr lang="en-US" b="0" i="1" dirty="0"/>
              <a:t> </a:t>
            </a:r>
            <a:r>
              <a:rPr lang="en-US" b="0" i="1" dirty="0" err="1"/>
              <a:t>reflektere</a:t>
            </a:r>
            <a:r>
              <a:rPr lang="en-US" b="0" i="1" dirty="0"/>
              <a:t> over</a:t>
            </a:r>
            <a:r>
              <a:rPr lang="en-US" b="0" i="0" dirty="0"/>
              <a:t> </a:t>
            </a:r>
            <a:r>
              <a:rPr lang="en-US" b="0" i="0" dirty="0" err="1"/>
              <a:t>hva</a:t>
            </a:r>
            <a:r>
              <a:rPr lang="en-US" b="0" i="0" dirty="0"/>
              <a:t> </a:t>
            </a:r>
            <a:r>
              <a:rPr lang="en-US" b="0" i="0" dirty="0" err="1"/>
              <a:t>som</a:t>
            </a:r>
            <a:r>
              <a:rPr lang="en-US" b="0" i="0" dirty="0"/>
              <a:t> </a:t>
            </a:r>
            <a:r>
              <a:rPr lang="en-US" b="0" i="0" dirty="0" err="1"/>
              <a:t>må</a:t>
            </a:r>
            <a:r>
              <a:rPr lang="en-US" b="0" i="0" dirty="0"/>
              <a:t> </a:t>
            </a:r>
            <a:r>
              <a:rPr lang="en-US" b="0" i="0" dirty="0" err="1"/>
              <a:t>til</a:t>
            </a:r>
            <a:r>
              <a:rPr lang="en-US" b="0" i="0" dirty="0"/>
              <a:t> for at </a:t>
            </a:r>
            <a:r>
              <a:rPr lang="en-US" b="0" i="0" dirty="0" err="1"/>
              <a:t>situasjonene</a:t>
            </a:r>
            <a:r>
              <a:rPr lang="en-US" b="0" i="0" dirty="0"/>
              <a:t> </a:t>
            </a:r>
            <a:r>
              <a:rPr lang="en-US" b="0" i="0" dirty="0" err="1"/>
              <a:t>skal</a:t>
            </a:r>
            <a:r>
              <a:rPr lang="en-US" b="0" i="0" dirty="0"/>
              <a:t> </a:t>
            </a:r>
            <a:r>
              <a:rPr lang="en-US" b="0" i="0" dirty="0" err="1"/>
              <a:t>tolkes</a:t>
            </a:r>
            <a:r>
              <a:rPr lang="en-US" b="0" i="0" dirty="0"/>
              <a:t> </a:t>
            </a:r>
            <a:r>
              <a:rPr lang="en-US" b="0" i="0" dirty="0" err="1"/>
              <a:t>som</a:t>
            </a:r>
            <a:r>
              <a:rPr lang="en-US" b="0" i="0" dirty="0"/>
              <a:t> </a:t>
            </a:r>
            <a:r>
              <a:rPr lang="en-US" b="0" i="0" dirty="0" err="1"/>
              <a:t>samtykkebasert</a:t>
            </a:r>
            <a:r>
              <a:rPr lang="en-US" b="0" i="0" dirty="0"/>
              <a:t> </a:t>
            </a:r>
            <a:r>
              <a:rPr lang="en-US" b="0" i="0" dirty="0" err="1"/>
              <a:t>eller</a:t>
            </a:r>
            <a:r>
              <a:rPr lang="en-US" b="0" i="0" dirty="0"/>
              <a:t> </a:t>
            </a:r>
            <a:r>
              <a:rPr lang="en-US" b="0" i="0" dirty="0" err="1"/>
              <a:t>overgrep</a:t>
            </a:r>
            <a:r>
              <a:rPr lang="en-US" b="0" i="0" dirty="0"/>
              <a:t>.</a:t>
            </a:r>
          </a:p>
          <a:p>
            <a:endParaRPr lang="en-US" b="0" i="0" dirty="0"/>
          </a:p>
          <a:p>
            <a:r>
              <a:rPr lang="en-US" b="0" i="0" dirty="0"/>
              <a:t>I </a:t>
            </a:r>
            <a:r>
              <a:rPr lang="en-US" b="0" i="0" dirty="0" err="1"/>
              <a:t>tillegg</a:t>
            </a:r>
            <a:r>
              <a:rPr lang="en-US" b="0" i="0" dirty="0"/>
              <a:t> </a:t>
            </a:r>
            <a:r>
              <a:rPr lang="en-US" b="0" i="0" dirty="0" err="1"/>
              <a:t>vil</a:t>
            </a:r>
            <a:r>
              <a:rPr lang="en-US" b="0" i="0" dirty="0"/>
              <a:t> det </a:t>
            </a:r>
            <a:r>
              <a:rPr lang="en-US" b="0" i="0" dirty="0" err="1"/>
              <a:t>være</a:t>
            </a:r>
            <a:r>
              <a:rPr lang="en-US" b="0" i="0" dirty="0"/>
              <a:t> </a:t>
            </a:r>
            <a:r>
              <a:rPr lang="en-US" b="0" i="0" dirty="0" err="1"/>
              <a:t>hjelpespørsmål</a:t>
            </a:r>
            <a:r>
              <a:rPr lang="en-US" b="0" i="0" dirty="0"/>
              <a:t> </a:t>
            </a:r>
            <a:r>
              <a:rPr lang="en-US" b="0" i="0" dirty="0" err="1"/>
              <a:t>ved</a:t>
            </a:r>
            <a:r>
              <a:rPr lang="en-US" b="0" i="0" dirty="0"/>
              <a:t> </a:t>
            </a:r>
            <a:r>
              <a:rPr lang="en-US" b="0" i="0" dirty="0" err="1"/>
              <a:t>siden</a:t>
            </a:r>
            <a:r>
              <a:rPr lang="en-US" b="0" i="0" dirty="0"/>
              <a:t> av </a:t>
            </a:r>
            <a:r>
              <a:rPr lang="en-US" b="0" i="0" dirty="0" err="1"/>
              <a:t>situasjonsbeskrivelsen</a:t>
            </a:r>
            <a:r>
              <a:rPr lang="en-US" b="0" i="0" dirty="0"/>
              <a:t> </a:t>
            </a:r>
            <a:r>
              <a:rPr lang="en-US" b="0" i="0" dirty="0" err="1"/>
              <a:t>som</a:t>
            </a:r>
            <a:r>
              <a:rPr lang="en-US" b="0" i="0" dirty="0"/>
              <a:t> </a:t>
            </a:r>
            <a:r>
              <a:rPr lang="en-US" b="0" i="0" dirty="0" err="1"/>
              <a:t>skal</a:t>
            </a:r>
            <a:r>
              <a:rPr lang="en-US" b="0" i="0" dirty="0"/>
              <a:t> </a:t>
            </a:r>
            <a:r>
              <a:rPr lang="en-US" b="0" i="0" dirty="0" err="1"/>
              <a:t>hjelpe</a:t>
            </a:r>
            <a:r>
              <a:rPr lang="en-US" b="0" i="0" dirty="0"/>
              <a:t> </a:t>
            </a:r>
            <a:r>
              <a:rPr lang="en-US" b="0" i="0" dirty="0" err="1"/>
              <a:t>dere</a:t>
            </a:r>
            <a:r>
              <a:rPr lang="en-US" b="0" i="0" dirty="0"/>
              <a:t> å </a:t>
            </a:r>
            <a:r>
              <a:rPr lang="en-US" b="0" i="0" dirty="0" err="1"/>
              <a:t>reflektere</a:t>
            </a:r>
            <a:r>
              <a:rPr lang="en-US" b="0" i="0" dirty="0"/>
              <a:t> over </a:t>
            </a:r>
            <a:r>
              <a:rPr lang="en-US" b="0" i="0" dirty="0" err="1"/>
              <a:t>situasjonen</a:t>
            </a:r>
            <a:r>
              <a:rPr lang="en-US" b="0" i="0" dirty="0"/>
              <a:t>. </a:t>
            </a:r>
          </a:p>
          <a:p>
            <a:endParaRPr lang="en-US" b="0" i="0" dirty="0"/>
          </a:p>
          <a:p>
            <a:r>
              <a:rPr lang="en-US" b="0" i="0" dirty="0" err="1"/>
              <a:t>Før</a:t>
            </a:r>
            <a:r>
              <a:rPr lang="en-US" b="0" i="0" dirty="0"/>
              <a:t> vi </a:t>
            </a:r>
            <a:r>
              <a:rPr lang="en-US" b="0" i="0" dirty="0" err="1"/>
              <a:t>begynner</a:t>
            </a:r>
            <a:r>
              <a:rPr lang="en-US" b="0" i="0" dirty="0"/>
              <a:t> </a:t>
            </a:r>
            <a:r>
              <a:rPr lang="en-US" b="0" i="0" dirty="0" err="1"/>
              <a:t>dialogen</a:t>
            </a:r>
            <a:r>
              <a:rPr lang="en-US" b="0" i="0" dirty="0"/>
              <a:t> er det </a:t>
            </a:r>
            <a:r>
              <a:rPr lang="en-US" b="0" i="0" dirty="0" err="1"/>
              <a:t>viktig</a:t>
            </a:r>
            <a:r>
              <a:rPr lang="en-US" b="0" i="0" dirty="0"/>
              <a:t> å </a:t>
            </a:r>
            <a:r>
              <a:rPr lang="en-US" b="0" i="0" dirty="0" err="1"/>
              <a:t>huske</a:t>
            </a:r>
            <a:r>
              <a:rPr lang="en-US" b="0" i="0" dirty="0"/>
              <a:t> </a:t>
            </a:r>
            <a:r>
              <a:rPr lang="en-US" b="0" i="0" dirty="0" err="1"/>
              <a:t>på</a:t>
            </a:r>
            <a:r>
              <a:rPr lang="en-US" b="0" i="0" dirty="0"/>
              <a:t> </a:t>
            </a:r>
            <a:r>
              <a:rPr lang="en-US" b="0" i="0" dirty="0" err="1"/>
              <a:t>noen</a:t>
            </a:r>
            <a:r>
              <a:rPr lang="en-US" b="0" i="0" dirty="0"/>
              <a:t> </a:t>
            </a:r>
            <a:r>
              <a:rPr lang="en-US" b="0" i="0" dirty="0" err="1"/>
              <a:t>regler</a:t>
            </a:r>
            <a:r>
              <a:rPr lang="en-US" b="0" i="0" dirty="0"/>
              <a:t> for </a:t>
            </a:r>
            <a:r>
              <a:rPr lang="en-US" b="0" i="0" dirty="0" err="1"/>
              <a:t>samtalen</a:t>
            </a:r>
            <a:r>
              <a:rPr lang="en-US" b="0" i="0" dirty="0"/>
              <a:t> </a:t>
            </a:r>
            <a:r>
              <a:rPr lang="en-US" b="0" i="0" dirty="0" err="1"/>
              <a:t>slik</a:t>
            </a:r>
            <a:r>
              <a:rPr lang="en-US" b="0" i="0" dirty="0"/>
              <a:t> at vi </a:t>
            </a:r>
            <a:r>
              <a:rPr lang="en-US" b="0" i="0" dirty="0" err="1"/>
              <a:t>får</a:t>
            </a:r>
            <a:r>
              <a:rPr lang="en-US" b="0" i="0" dirty="0"/>
              <a:t> </a:t>
            </a:r>
            <a:r>
              <a:rPr lang="en-US" b="0" i="0" dirty="0" err="1"/>
              <a:t>en</a:t>
            </a:r>
            <a:r>
              <a:rPr lang="en-US" b="0" i="0" dirty="0"/>
              <a:t> god </a:t>
            </a:r>
            <a:r>
              <a:rPr lang="en-US" b="0" i="0" dirty="0" err="1"/>
              <a:t>og</a:t>
            </a:r>
            <a:r>
              <a:rPr lang="en-US" b="0" i="0" dirty="0"/>
              <a:t> </a:t>
            </a:r>
            <a:r>
              <a:rPr lang="en-US" b="0" i="0" dirty="0" err="1"/>
              <a:t>lærerik</a:t>
            </a:r>
            <a:r>
              <a:rPr lang="en-US" b="0" i="0" dirty="0"/>
              <a:t> </a:t>
            </a:r>
            <a:r>
              <a:rPr lang="en-US" b="0" i="0" dirty="0" err="1"/>
              <a:t>opplevelse</a:t>
            </a:r>
            <a:r>
              <a:rPr lang="en-US" b="0" i="0" dirty="0"/>
              <a:t>:</a:t>
            </a:r>
          </a:p>
          <a:p>
            <a:r>
              <a:rPr lang="en-US" b="0" i="0" dirty="0"/>
              <a:t>- </a:t>
            </a:r>
            <a:r>
              <a:rPr lang="en-US" b="0" i="0" dirty="0" err="1"/>
              <a:t>Lytt</a:t>
            </a:r>
            <a:r>
              <a:rPr lang="en-US" b="0" i="0" dirty="0"/>
              <a:t> </a:t>
            </a:r>
            <a:r>
              <a:rPr lang="en-US" b="0" i="0" dirty="0" err="1"/>
              <a:t>til</a:t>
            </a:r>
            <a:r>
              <a:rPr lang="en-US" b="0" i="0" dirty="0"/>
              <a:t> </a:t>
            </a:r>
            <a:r>
              <a:rPr lang="en-US" b="0" i="0" dirty="0" err="1"/>
              <a:t>hverandre</a:t>
            </a:r>
            <a:br>
              <a:rPr lang="en-US" b="0" i="0" dirty="0"/>
            </a:br>
            <a:r>
              <a:rPr lang="en-US" b="0" i="0" dirty="0"/>
              <a:t>- </a:t>
            </a:r>
            <a:r>
              <a:rPr lang="en-US" b="0" i="0" dirty="0" err="1"/>
              <a:t>Respekter</a:t>
            </a:r>
            <a:r>
              <a:rPr lang="en-US" b="0" i="0" dirty="0"/>
              <a:t> </a:t>
            </a:r>
            <a:r>
              <a:rPr lang="en-US" b="0" i="0" dirty="0" err="1"/>
              <a:t>hverandre</a:t>
            </a:r>
            <a:br>
              <a:rPr lang="en-US" b="0" i="0" dirty="0"/>
            </a:br>
            <a:r>
              <a:rPr lang="en-US" b="0" i="0" dirty="0"/>
              <a:t>- </a:t>
            </a:r>
            <a:r>
              <a:rPr lang="en-US" b="0" i="0" dirty="0" err="1"/>
              <a:t>Vær</a:t>
            </a:r>
            <a:r>
              <a:rPr lang="en-US" b="0" i="0" dirty="0"/>
              <a:t> </a:t>
            </a:r>
            <a:r>
              <a:rPr lang="en-US" b="0" i="0" dirty="0" err="1"/>
              <a:t>bevisst</a:t>
            </a:r>
            <a:r>
              <a:rPr lang="en-US" b="0" i="0" dirty="0"/>
              <a:t> </a:t>
            </a:r>
            <a:r>
              <a:rPr lang="en-US" b="0" i="0" dirty="0" err="1"/>
              <a:t>på</a:t>
            </a:r>
            <a:r>
              <a:rPr lang="en-US" b="0" i="0" dirty="0"/>
              <a:t> at </a:t>
            </a:r>
            <a:r>
              <a:rPr lang="en-US" b="0" i="0" dirty="0" err="1"/>
              <a:t>dette</a:t>
            </a:r>
            <a:r>
              <a:rPr lang="en-US" b="0" i="0" dirty="0"/>
              <a:t> er et </a:t>
            </a:r>
            <a:r>
              <a:rPr lang="en-US" b="0" i="0" dirty="0" err="1"/>
              <a:t>sensitivt</a:t>
            </a:r>
            <a:r>
              <a:rPr lang="en-US" b="0" i="0" dirty="0"/>
              <a:t> </a:t>
            </a:r>
            <a:r>
              <a:rPr lang="en-US" b="0" i="0" dirty="0" err="1"/>
              <a:t>tema</a:t>
            </a:r>
            <a:endParaRPr lang="en-US" b="0" i="0" dirty="0"/>
          </a:p>
          <a:p>
            <a:endParaRPr lang="en-US" b="0" i="0" dirty="0"/>
          </a:p>
          <a:p>
            <a:endParaRPr lang="en-US" b="0" i="0" dirty="0"/>
          </a:p>
          <a:p>
            <a:endParaRPr lang="en-US" b="0" i="0" dirty="0"/>
          </a:p>
          <a:p>
            <a:endParaRPr lang="en-US" b="0" dirty="0"/>
          </a:p>
          <a:p>
            <a:endParaRPr lang="en-US" b="0" i="0" dirty="0"/>
          </a:p>
          <a:p>
            <a:endParaRPr lang="en-US" b="0" dirty="0"/>
          </a:p>
          <a:p>
            <a:endParaRPr lang="en-US" dirty="0"/>
          </a:p>
        </p:txBody>
      </p:sp>
      <p:sp>
        <p:nvSpPr>
          <p:cNvPr id="4" name="Plassholder for lysbildenummer 3"/>
          <p:cNvSpPr>
            <a:spLocks noGrp="1"/>
          </p:cNvSpPr>
          <p:nvPr>
            <p:ph type="sldNum" sz="quarter" idx="5"/>
          </p:nvPr>
        </p:nvSpPr>
        <p:spPr/>
        <p:txBody>
          <a:bodyPr/>
          <a:lstStyle/>
          <a:p>
            <a:fld id="{AF2EDD00-B41B-40F8-9A82-9C01BE174316}" type="slidenum">
              <a:rPr lang="en-US" smtClean="0"/>
              <a:t>16</a:t>
            </a:fld>
            <a:endParaRPr lang="en-US"/>
          </a:p>
        </p:txBody>
      </p:sp>
    </p:spTree>
    <p:extLst>
      <p:ext uri="{BB962C8B-B14F-4D97-AF65-F5344CB8AC3E}">
        <p14:creationId xmlns:p14="http://schemas.microsoft.com/office/powerpoint/2010/main" val="3383089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2800" b="1" i="0" dirty="0">
                <a:effectLst/>
                <a:latin typeface="Calibri" panose="020F0502020204030204" pitchFamily="34" charset="0"/>
                <a:ea typeface="Calibri" panose="020F0502020204030204" pitchFamily="34" charset="0"/>
                <a:cs typeface="Arial" panose="020B0604020202020204" pitchFamily="34" charset="0"/>
              </a:rPr>
              <a:t>Til lærer:</a:t>
            </a:r>
            <a:br>
              <a:rPr lang="nb-NO" sz="2800" b="1" i="0" dirty="0">
                <a:effectLst/>
                <a:latin typeface="Calibri" panose="020F0502020204030204" pitchFamily="34" charset="0"/>
                <a:ea typeface="Calibri" panose="020F0502020204030204" pitchFamily="34" charset="0"/>
                <a:cs typeface="Arial" panose="020B0604020202020204" pitchFamily="34" charset="0"/>
              </a:rPr>
            </a:br>
            <a:endParaRPr lang="nb-NO" sz="2800" b="1" i="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2800" b="1" i="0" dirty="0">
                <a:effectLst/>
                <a:latin typeface="Calibri" panose="020F0502020204030204" pitchFamily="34" charset="0"/>
                <a:ea typeface="Calibri" panose="020F0502020204030204" pitchFamily="34" charset="0"/>
                <a:cs typeface="Arial" panose="020B0604020202020204" pitchFamily="34" charset="0"/>
              </a:rPr>
              <a:t>Gi elevene 3 minutter til å diskutere situasjonen.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2800" b="1" i="0" dirty="0">
                <a:effectLst/>
                <a:latin typeface="Calibri" panose="020F0502020204030204" pitchFamily="34" charset="0"/>
                <a:ea typeface="Calibri" panose="020F0502020204030204" pitchFamily="34" charset="0"/>
                <a:cs typeface="Arial" panose="020B0604020202020204" pitchFamily="34" charset="0"/>
              </a:rPr>
              <a:t>På venstre side av sliden står det hjelpespørsmål som kan føre dialogen dersom elevene sitter fast.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2800" b="1" i="1" dirty="0">
                <a:effectLst/>
                <a:latin typeface="Calibri" panose="020F0502020204030204" pitchFamily="34" charset="0"/>
                <a:ea typeface="Calibri" panose="020F0502020204030204" pitchFamily="34" charset="0"/>
                <a:cs typeface="Arial" panose="020B0604020202020204" pitchFamily="34" charset="0"/>
              </a:rPr>
              <a:t>Obs! Tydeliggjør i </a:t>
            </a:r>
            <a:r>
              <a:rPr lang="nb-NO" sz="2800" b="0" i="1" dirty="0">
                <a:effectLst/>
                <a:latin typeface="Calibri" panose="020F0502020204030204" pitchFamily="34" charset="0"/>
                <a:ea typeface="Calibri" panose="020F0502020204030204" pitchFamily="34" charset="0"/>
                <a:cs typeface="Arial" panose="020B0604020202020204" pitchFamily="34" charset="0"/>
              </a:rPr>
              <a:t>situasjonen at elevene må selv diskutere ulike betingelser for om det er et overgrep eller sex. F.eks. kan dere si innledningsvis «Vet vi nok om denne situasjonen til å avklare med en gang hva som har skjedd? Hva trenger vi å vite for å avklare om dette var samtykkebasert sex eller et overgrep?»</a:t>
            </a:r>
            <a:endParaRPr lang="nb-NO" sz="2800" b="0" dirty="0">
              <a:effectLst/>
              <a:latin typeface="Calibri" panose="020F0502020204030204" pitchFamily="34" charset="0"/>
              <a:ea typeface="Calibri" panose="020F0502020204030204" pitchFamily="34" charset="0"/>
              <a:cs typeface="Arial" panose="020B0604020202020204" pitchFamily="34" charset="0"/>
            </a:endParaRPr>
          </a:p>
          <a:p>
            <a:endParaRPr lang="nb-NO" sz="1800" b="1" i="0" dirty="0">
              <a:solidFill>
                <a:srgbClr val="000000"/>
              </a:solidFill>
              <a:effectLst/>
              <a:latin typeface="Calibri"/>
              <a:cs typeface="Calibri"/>
            </a:endParaRPr>
          </a:p>
          <a:p>
            <a:endParaRPr lang="nb-NO" sz="1800" b="1" i="0" dirty="0">
              <a:solidFill>
                <a:srgbClr val="000000"/>
              </a:solidFill>
              <a:effectLst/>
              <a:latin typeface="Calibri"/>
              <a:cs typeface="Calibri"/>
            </a:endParaRPr>
          </a:p>
          <a:p>
            <a:r>
              <a:rPr lang="nb-NO" sz="1800" b="1" i="0" dirty="0">
                <a:solidFill>
                  <a:srgbClr val="000000"/>
                </a:solidFill>
                <a:effectLst/>
                <a:latin typeface="Calibri"/>
                <a:cs typeface="Calibri"/>
              </a:rPr>
              <a:t>Oppsummering</a:t>
            </a:r>
            <a:r>
              <a:rPr lang="nb-NO" sz="1800" b="0" i="0" dirty="0">
                <a:solidFill>
                  <a:srgbClr val="000000"/>
                </a:solidFill>
                <a:effectLst/>
                <a:latin typeface="Calibri"/>
                <a:cs typeface="Calibri"/>
              </a:rPr>
              <a:t>:</a:t>
            </a:r>
          </a:p>
          <a:p>
            <a:r>
              <a:rPr lang="nb-NO" sz="1800" b="0" i="0" dirty="0">
                <a:solidFill>
                  <a:srgbClr val="000000"/>
                </a:solidFill>
                <a:effectLst/>
                <a:latin typeface="Calibri"/>
                <a:cs typeface="Calibri"/>
              </a:rPr>
              <a:t>Forholder man seg kun til teksten høres dette ut som overgrep - det et overgrep dersom Noah ikke har fått et aktivt ja. Han har ikke fått Leah sitt samtykke. </a:t>
            </a:r>
          </a:p>
          <a:p>
            <a:endParaRPr lang="nb-NO" sz="1800" b="0" i="0" dirty="0">
              <a:solidFill>
                <a:srgbClr val="000000"/>
              </a:solidFill>
              <a:effectLst/>
              <a:latin typeface="Arial" panose="020B0604020202020204" pitchFamily="34" charset="0"/>
            </a:endParaRPr>
          </a:p>
          <a:p>
            <a:r>
              <a:rPr lang="nb-NO" sz="1800" b="0" i="0" dirty="0">
                <a:solidFill>
                  <a:srgbClr val="000000"/>
                </a:solidFill>
                <a:effectLst/>
                <a:latin typeface="Calibri"/>
                <a:cs typeface="Calibri"/>
              </a:rPr>
              <a:t>En forklaring på hvorfor hun ligger stille kan være at frykt fører til «</a:t>
            </a:r>
            <a:r>
              <a:rPr lang="nb-NO" sz="1800" b="0" i="0" dirty="0" err="1">
                <a:solidFill>
                  <a:srgbClr val="000000"/>
                </a:solidFill>
                <a:effectLst/>
                <a:latin typeface="Calibri"/>
                <a:cs typeface="Calibri"/>
              </a:rPr>
              <a:t>frozen</a:t>
            </a:r>
            <a:r>
              <a:rPr lang="nb-NO" sz="1800" b="0" i="0" dirty="0">
                <a:solidFill>
                  <a:srgbClr val="000000"/>
                </a:solidFill>
                <a:effectLst/>
                <a:latin typeface="Calibri"/>
                <a:cs typeface="Calibri"/>
              </a:rPr>
              <a:t> </a:t>
            </a:r>
            <a:r>
              <a:rPr lang="nb-NO" sz="1800" b="0" i="0" dirty="0" err="1">
                <a:solidFill>
                  <a:srgbClr val="000000"/>
                </a:solidFill>
                <a:effectLst/>
                <a:latin typeface="Calibri"/>
                <a:cs typeface="Calibri"/>
              </a:rPr>
              <a:t>fear</a:t>
            </a:r>
            <a:r>
              <a:rPr lang="nb-NO" sz="1800" b="0" i="0" dirty="0">
                <a:solidFill>
                  <a:srgbClr val="000000"/>
                </a:solidFill>
                <a:effectLst/>
                <a:latin typeface="Calibri"/>
                <a:cs typeface="Calibri"/>
              </a:rPr>
              <a:t>»; når man stivner av frykt og ikke klarer å motsette overgrepet. Det å stivne til er en veldig kroppslig reaksjon til frykt – i slike tilfeller mister man kontroll over kroppen sin, og man evner ikke å motsette seg handlingen uansett hvor mye man ønsker det. I tillegg til denne ukontrollerbare reaksjonen kan det være at noen </a:t>
            </a:r>
            <a:r>
              <a:rPr lang="nb-NO" sz="1800" b="0" i="0" dirty="0" err="1">
                <a:solidFill>
                  <a:srgbClr val="000000"/>
                </a:solidFill>
                <a:effectLst/>
                <a:latin typeface="Calibri"/>
                <a:cs typeface="Calibri"/>
              </a:rPr>
              <a:t>voldtektsutsatte</a:t>
            </a:r>
            <a:r>
              <a:rPr lang="nb-NO" sz="1800" b="0" i="0" dirty="0">
                <a:solidFill>
                  <a:srgbClr val="000000"/>
                </a:solidFill>
                <a:effectLst/>
                <a:latin typeface="Calibri"/>
                <a:cs typeface="Calibri"/>
              </a:rPr>
              <a:t> tar et bevisst valg om å ligge helt stille i håp om at det gjør situasjonen minst mulig voldelig – som en måte å unngå å eskalere situasjonen til en potensielt enda mer fysisk voldelig hendelse.</a:t>
            </a:r>
          </a:p>
          <a:p>
            <a:endParaRPr lang="nb-NO" sz="1800" b="0" i="0" dirty="0">
              <a:solidFill>
                <a:srgbClr val="000000"/>
              </a:solidFill>
              <a:effectLst/>
              <a:latin typeface="Calibri"/>
              <a:cs typeface="Calibri"/>
            </a:endParaRPr>
          </a:p>
          <a:p>
            <a:r>
              <a:rPr lang="nb-NO" sz="1800" b="0" i="0" dirty="0">
                <a:solidFill>
                  <a:srgbClr val="000000"/>
                </a:solidFill>
                <a:effectLst/>
                <a:latin typeface="Calibri"/>
                <a:cs typeface="Calibri"/>
              </a:rPr>
              <a:t>Det er viktig at man vet nok om personen man ønsker å ha sex med til å kunne se og/eller høre om det er et aktivt og fritt samtykke. Dette handler rett og slett om å være bevisst på hva den andre personen ønsker – det handler om alle som er involvert ønsker sex, ikke bare om at man selv ønsker sex! </a:t>
            </a:r>
            <a:r>
              <a:rPr lang="nb-NO" sz="2800" dirty="0">
                <a:solidFill>
                  <a:srgbClr val="000000"/>
                </a:solidFill>
                <a:effectLst/>
                <a:latin typeface="Arial" panose="020B0604020202020204" pitchFamily="34" charset="0"/>
                <a:ea typeface="Arial" panose="020B0604020202020204" pitchFamily="34" charset="0"/>
              </a:rPr>
              <a:t>Det er ikke mangelen på et nei, men hvorvidt det blir gitt et fritt og aktivt JA som gjelder. </a:t>
            </a:r>
          </a:p>
          <a:p>
            <a:endParaRPr lang="nb-NO" sz="28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0" i="0" dirty="0">
                <a:solidFill>
                  <a:srgbClr val="000000"/>
                </a:solidFill>
                <a:effectLst/>
                <a:latin typeface="Calibri"/>
                <a:cs typeface="Calibri"/>
              </a:rPr>
              <a:t>Hvis man tilføyer annet kroppsspråk under diskusjonen (Leah smilte, Leah sa «JA!» etc.) kan man si at det ikke er overgrep – men kun med aktiv entusiasme fra Leah kan denne situasjonen være samtykkebasert.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b="0" i="0" dirty="0">
              <a:solidFill>
                <a:srgbClr val="000000"/>
              </a:solidFill>
              <a:effectLst/>
              <a:latin typeface="Calibri"/>
              <a:cs typeface="Calibri"/>
            </a:endParaRPr>
          </a:p>
          <a:p>
            <a:endParaRPr lang="en-US" dirty="0"/>
          </a:p>
        </p:txBody>
      </p:sp>
      <p:sp>
        <p:nvSpPr>
          <p:cNvPr id="4" name="Plassholder for lysbildenummer 3"/>
          <p:cNvSpPr>
            <a:spLocks noGrp="1"/>
          </p:cNvSpPr>
          <p:nvPr>
            <p:ph type="sldNum" sz="quarter" idx="5"/>
          </p:nvPr>
        </p:nvSpPr>
        <p:spPr/>
        <p:txBody>
          <a:bodyPr/>
          <a:lstStyle/>
          <a:p>
            <a:fld id="{CABA83D6-8AF6-3D4B-9EFC-43021A75D9C7}" type="slidenum">
              <a:rPr lang="nb-NO" smtClean="0"/>
              <a:pPr/>
              <a:t>17</a:t>
            </a:fld>
            <a:endParaRPr lang="nb-NO"/>
          </a:p>
        </p:txBody>
      </p:sp>
    </p:spTree>
    <p:extLst>
      <p:ext uri="{BB962C8B-B14F-4D97-AF65-F5344CB8AC3E}">
        <p14:creationId xmlns:p14="http://schemas.microsoft.com/office/powerpoint/2010/main" val="1583981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dirty="0">
                <a:effectLst/>
                <a:latin typeface="Calibri" panose="020F0502020204030204" pitchFamily="34" charset="0"/>
                <a:ea typeface="Calibri" panose="020F0502020204030204" pitchFamily="34" charset="0"/>
                <a:cs typeface="Arial" panose="020B0604020202020204" pitchFamily="34" charset="0"/>
              </a:rPr>
              <a:t>Til lærer:</a:t>
            </a:r>
            <a:br>
              <a:rPr lang="nb-NO" sz="1200" b="1" i="0" dirty="0">
                <a:effectLst/>
                <a:latin typeface="Calibri" panose="020F0502020204030204" pitchFamily="34" charset="0"/>
                <a:ea typeface="Calibri" panose="020F0502020204030204" pitchFamily="34" charset="0"/>
                <a:cs typeface="Arial" panose="020B0604020202020204" pitchFamily="34" charset="0"/>
              </a:rPr>
            </a:br>
            <a:endParaRPr lang="nb-NO" sz="1200" b="1" i="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0" dirty="0">
                <a:effectLst/>
                <a:latin typeface="Calibri" panose="020F0502020204030204" pitchFamily="34" charset="0"/>
                <a:ea typeface="Calibri" panose="020F0502020204030204" pitchFamily="34" charset="0"/>
                <a:cs typeface="Arial" panose="020B0604020202020204" pitchFamily="34" charset="0"/>
              </a:rPr>
              <a:t>Gi elevene 3 minutter til å diskutere situasjonen.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0" dirty="0">
                <a:effectLst/>
                <a:latin typeface="Calibri" panose="020F0502020204030204" pitchFamily="34" charset="0"/>
                <a:ea typeface="Calibri" panose="020F0502020204030204" pitchFamily="34" charset="0"/>
                <a:cs typeface="Arial" panose="020B0604020202020204" pitchFamily="34" charset="0"/>
              </a:rPr>
              <a:t>På venstre side av sliden står det hjelpespørsmål som kan føre dialogen dersom elevene sitter fast.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1" dirty="0">
                <a:effectLst/>
                <a:latin typeface="Calibri" panose="020F0502020204030204" pitchFamily="34" charset="0"/>
                <a:ea typeface="Calibri" panose="020F0502020204030204" pitchFamily="34" charset="0"/>
                <a:cs typeface="Arial" panose="020B0604020202020204" pitchFamily="34" charset="0"/>
              </a:rPr>
              <a:t>Obs! Tydeliggjør i situasjonen </a:t>
            </a:r>
            <a:r>
              <a:rPr lang="nb-NO" sz="1200" i="1" dirty="0">
                <a:effectLst/>
                <a:latin typeface="Calibri" panose="020F0502020204030204" pitchFamily="34" charset="0"/>
                <a:ea typeface="Calibri" panose="020F0502020204030204" pitchFamily="34" charset="0"/>
                <a:cs typeface="Arial" panose="020B0604020202020204" pitchFamily="34" charset="0"/>
              </a:rPr>
              <a:t>at elevene må selv diskutere ulike betingelser for om det er et overgrep eller sex. F.eks. kan dere si innledningsvis «Vet vi nok om denne situasjonen til å avklare med en gang hva som har skjedd? Hva trenger vi å vite for å avklare om dette var samtykkebasert sex eller et overgrep?»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0" dirty="0">
                <a:effectLst/>
                <a:latin typeface="Calibri" panose="020F0502020204030204" pitchFamily="34" charset="0"/>
                <a:ea typeface="Calibri" panose="020F0502020204030204" pitchFamily="34" charset="0"/>
                <a:cs typeface="Arial" panose="020B0604020202020204" pitchFamily="34" charset="0"/>
              </a:rPr>
              <a:t>Erfaringsmessig tar elever opp «morgensex» som et eksempel. F.eks. «Hva med et kjærestepar som har blitt enig om at de ønsker å bli vekket med sex?». Det er viktig å understreke at samtykke er spesifikt til tid og sted, og i tillegg reversibelt – noe som gjør det umulig å innhente samtykke på forhånd – det utelukker ikke nødvendigvis muligheten for «morgensex», men det understreker behovet for at alle parter må være bevisst for å kunne gi samtykke. </a:t>
            </a:r>
          </a:p>
          <a:p>
            <a:pPr>
              <a:defRPr/>
            </a:pPr>
            <a:endParaRPr lang="nb-NO" b="1" dirty="0"/>
          </a:p>
          <a:p>
            <a:pPr>
              <a:defRPr/>
            </a:pPr>
            <a:endParaRPr lang="nb-NO" b="1" dirty="0"/>
          </a:p>
          <a:p>
            <a:pPr>
              <a:defRPr/>
            </a:pPr>
            <a:r>
              <a:rPr lang="nb-NO" b="1" dirty="0"/>
              <a:t>Oppsummering: </a:t>
            </a:r>
            <a:r>
              <a:rPr lang="nb-NO" sz="1200" b="0" dirty="0">
                <a:solidFill>
                  <a:srgbClr val="000000"/>
                </a:solidFill>
                <a:effectLst/>
                <a:latin typeface="Arial"/>
                <a:cs typeface="Arial"/>
              </a:rPr>
              <a:t>Jørgen</a:t>
            </a:r>
            <a:r>
              <a:rPr lang="nb-NO" sz="1200" dirty="0">
                <a:solidFill>
                  <a:srgbClr val="000000"/>
                </a:solidFill>
                <a:effectLst/>
                <a:latin typeface="Arial"/>
                <a:ea typeface="Arial" panose="020B0604020202020204" pitchFamily="34" charset="0"/>
                <a:cs typeface="Arial"/>
              </a:rPr>
              <a:t> har ikke forsikret seg om at han har Jakob sitt samtykke. Det er ikke sex før begge har lyst.</a:t>
            </a:r>
            <a:r>
              <a:rPr lang="nb-NO" dirty="0">
                <a:solidFill>
                  <a:srgbClr val="000000"/>
                </a:solidFill>
                <a:latin typeface="Arial"/>
                <a:ea typeface="Arial" panose="020B0604020202020204" pitchFamily="34" charset="0"/>
                <a:cs typeface="Arial"/>
              </a:rPr>
              <a:t> </a:t>
            </a:r>
            <a:endParaRPr lang="nb-NO" sz="12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Plassholder for lysbildenummer 3"/>
          <p:cNvSpPr>
            <a:spLocks noGrp="1"/>
          </p:cNvSpPr>
          <p:nvPr>
            <p:ph type="sldNum" sz="quarter" idx="5"/>
          </p:nvPr>
        </p:nvSpPr>
        <p:spPr/>
        <p:txBody>
          <a:bodyPr/>
          <a:lstStyle/>
          <a:p>
            <a:fld id="{CABA83D6-8AF6-3D4B-9EFC-43021A75D9C7}" type="slidenum">
              <a:rPr lang="nb-NO" smtClean="0"/>
              <a:pPr/>
              <a:t>18</a:t>
            </a:fld>
            <a:endParaRPr lang="nb-NO"/>
          </a:p>
        </p:txBody>
      </p:sp>
    </p:spTree>
    <p:extLst>
      <p:ext uri="{BB962C8B-B14F-4D97-AF65-F5344CB8AC3E}">
        <p14:creationId xmlns:p14="http://schemas.microsoft.com/office/powerpoint/2010/main" val="706872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nb-NO"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Til lærer:</a:t>
            </a:r>
            <a:br>
              <a:rPr lang="nb-NO"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br>
            <a:endParaRPr lang="nb-NO"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nb-NO"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Målet med denne delen av undervisningsopplegget er å oppsummere innholdet og sjekke om elever har fått med seg sentrale elementer av undervisningen.</a:t>
            </a:r>
          </a:p>
          <a:p>
            <a:pPr marL="285750" indent="-285750">
              <a:lnSpc>
                <a:spcPct val="107000"/>
              </a:lnSpc>
              <a:spcAft>
                <a:spcPts val="800"/>
              </a:spcAft>
              <a:buFont typeface="Arial" panose="020B0604020202020204" pitchFamily="34" charset="0"/>
              <a:buChar char="•"/>
            </a:pPr>
            <a:r>
              <a:rPr lang="nb-NO"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Åpne gjerne for spørsmål dersom elevene lurer på noe.</a:t>
            </a:r>
          </a:p>
          <a:p>
            <a:pPr marL="285750" indent="-285750">
              <a:lnSpc>
                <a:spcPct val="107000"/>
              </a:lnSpc>
              <a:spcAft>
                <a:spcPts val="800"/>
              </a:spcAft>
              <a:buFont typeface="Arial" panose="020B0604020202020204" pitchFamily="34" charset="0"/>
              <a:buChar char="•"/>
            </a:pPr>
            <a:r>
              <a:rPr lang="nb-NO"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Oppsummeringen skjer i plenum</a:t>
            </a:r>
          </a:p>
          <a:p>
            <a:pPr>
              <a:lnSpc>
                <a:spcPct val="107000"/>
              </a:lnSpc>
              <a:spcAft>
                <a:spcPts val="800"/>
              </a:spcAft>
            </a:pPr>
            <a:endParaRPr lang="nb-NO"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nb-NO"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Nå er vi kommet til slutten av workshopen.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solidFill>
                  <a:srgbClr val="000000"/>
                </a:solidFill>
                <a:effectLst/>
                <a:latin typeface="Arial" panose="020B0604020202020204" pitchFamily="34" charset="0"/>
                <a:ea typeface="Arial" panose="020B0604020202020204" pitchFamily="34" charset="0"/>
              </a:rPr>
              <a:t>Jeg vil utfordre dere til å oppsummere workshopen ved å svare på disse spørsmålene:</a:t>
            </a:r>
            <a:endParaRPr lang="en-US" dirty="0"/>
          </a:p>
          <a:p>
            <a:pPr marL="228600" indent="-228600">
              <a:buAutoNum type="arabicPeriod"/>
            </a:pPr>
            <a:r>
              <a:rPr lang="en-US" dirty="0" err="1"/>
              <a:t>Fasit</a:t>
            </a:r>
            <a:r>
              <a:rPr lang="en-US" dirty="0"/>
              <a:t>: </a:t>
            </a:r>
            <a:r>
              <a:rPr lang="en-US" dirty="0" err="1"/>
              <a:t>Retten</a:t>
            </a:r>
            <a:r>
              <a:rPr lang="en-US" dirty="0"/>
              <a:t> </a:t>
            </a:r>
            <a:r>
              <a:rPr lang="en-US" dirty="0" err="1"/>
              <a:t>til</a:t>
            </a:r>
            <a:r>
              <a:rPr lang="en-US" dirty="0"/>
              <a:t> å </a:t>
            </a:r>
            <a:r>
              <a:rPr lang="en-US" dirty="0" err="1"/>
              <a:t>bestemme</a:t>
            </a:r>
            <a:r>
              <a:rPr lang="en-US" dirty="0"/>
              <a:t> over </a:t>
            </a:r>
            <a:r>
              <a:rPr lang="en-US" dirty="0" err="1"/>
              <a:t>egen</a:t>
            </a:r>
            <a:r>
              <a:rPr lang="en-US" dirty="0"/>
              <a:t> Kropp</a:t>
            </a:r>
          </a:p>
          <a:p>
            <a:pPr marL="228600" indent="-228600">
              <a:buAutoNum type="arabicPeriod"/>
            </a:pPr>
            <a:endParaRPr lang="en-US" i="1" dirty="0">
              <a:latin typeface="Arial"/>
              <a:cs typeface="Arial"/>
            </a:endParaRPr>
          </a:p>
          <a:p>
            <a:pPr marL="228600" indent="-228600">
              <a:buAutoNum type="arabicPeriod"/>
            </a:pPr>
            <a:r>
              <a:rPr lang="nb-NO" i="1" dirty="0">
                <a:latin typeface="Arial"/>
                <a:cs typeface="Arial"/>
              </a:rPr>
              <a:t>Fasit: Samtykke er:</a:t>
            </a:r>
          </a:p>
          <a:p>
            <a:pPr marL="457200" lvl="1" indent="0">
              <a:buNone/>
            </a:pPr>
            <a:r>
              <a:rPr lang="nb-NO" i="1" dirty="0">
                <a:latin typeface="Arial"/>
                <a:cs typeface="Arial"/>
              </a:rPr>
              <a:t> fritt </a:t>
            </a:r>
            <a:r>
              <a:rPr lang="nb-NO" dirty="0">
                <a:latin typeface="Arial"/>
                <a:cs typeface="Arial"/>
              </a:rPr>
              <a:t>– det gis uten tvang og på eget initiativ. Stillhet eller mangelen på et nei er ikke det samme som et samtykke. Personer som er bevisstløse eller overberusede kan ikke gi samtykke.</a:t>
            </a:r>
          </a:p>
          <a:p>
            <a:pPr marL="457200" lvl="1" indent="0">
              <a:buNone/>
            </a:pPr>
            <a:endParaRPr lang="nb-NO" dirty="0">
              <a:latin typeface="Arial"/>
              <a:cs typeface="Arial"/>
            </a:endParaRPr>
          </a:p>
          <a:p>
            <a:pPr lvl="1"/>
            <a:r>
              <a:rPr lang="nb-NO" i="1" dirty="0">
                <a:latin typeface="Arial"/>
                <a:cs typeface="Arial"/>
              </a:rPr>
              <a:t>reversibelt </a:t>
            </a:r>
            <a:r>
              <a:rPr lang="nb-NO" dirty="0">
                <a:latin typeface="Arial"/>
                <a:cs typeface="Arial"/>
              </a:rPr>
              <a:t>– man kan alltid trekke sitt samtykke om man ombestemmer seg. </a:t>
            </a:r>
          </a:p>
          <a:p>
            <a:pPr lvl="1"/>
            <a:endParaRPr lang="nb-NO" dirty="0">
              <a:latin typeface="Arial"/>
              <a:cs typeface="Arial"/>
            </a:endParaRPr>
          </a:p>
          <a:p>
            <a:pPr lvl="1"/>
            <a:r>
              <a:rPr lang="nb-NO" i="1" dirty="0">
                <a:latin typeface="Arial"/>
                <a:cs typeface="Arial"/>
              </a:rPr>
              <a:t>informert </a:t>
            </a:r>
            <a:r>
              <a:rPr lang="nb-NO" dirty="0">
                <a:latin typeface="Arial"/>
                <a:cs typeface="Arial"/>
              </a:rPr>
              <a:t>– dersom man lyger om hensiktene sine, om man for eksempel sier man skal bruke prevensjon, men ikke gjør det så er det ikke informert – og da er det ingen samtykke.</a:t>
            </a:r>
          </a:p>
          <a:p>
            <a:pPr lvl="1"/>
            <a:endParaRPr lang="nb-NO" dirty="0">
              <a:latin typeface="Arial"/>
              <a:cs typeface="Arial"/>
            </a:endParaRPr>
          </a:p>
          <a:p>
            <a:pPr lvl="1"/>
            <a:r>
              <a:rPr lang="nb-NO" i="1" dirty="0">
                <a:latin typeface="Arial"/>
                <a:cs typeface="Arial"/>
              </a:rPr>
              <a:t>aktivt </a:t>
            </a:r>
            <a:r>
              <a:rPr lang="nb-NO" dirty="0">
                <a:latin typeface="Arial"/>
                <a:cs typeface="Arial"/>
              </a:rPr>
              <a:t>– det er ikke snakk om et nei, men et aktivt ja. Har personen sagt at dette er det de ønsker? Har de uttrykt sitt samtykke på en annen måte enn muntlig? Et aktivt samtykke trengs ikke å være utelukkende verbalt, men det handler om å se sex partneren sin, å se deres humør, er de like engasjert som deg? – og er man i tvil så er det faktisk ikke noe problem å spørre: har du lyst?</a:t>
            </a:r>
          </a:p>
          <a:p>
            <a:pPr lvl="1"/>
            <a:endParaRPr lang="nb-NO" dirty="0">
              <a:latin typeface="Arial"/>
              <a:cs typeface="Arial"/>
            </a:endParaRPr>
          </a:p>
          <a:p>
            <a:pPr lvl="1"/>
            <a:r>
              <a:rPr lang="nb-NO" i="1" dirty="0">
                <a:latin typeface="Arial"/>
                <a:cs typeface="Arial"/>
              </a:rPr>
              <a:t>spesifikt </a:t>
            </a:r>
            <a:r>
              <a:rPr lang="nb-NO" dirty="0">
                <a:latin typeface="Arial"/>
                <a:cs typeface="Arial"/>
              </a:rPr>
              <a:t>– om man samtykker til å kline betyr ikke det at man nødvendigvis samtykker til sex. Om du er usikker på at den andre personen ønsker å ha sex – spør. Om du fremdeles er i tvil – stopp!</a:t>
            </a:r>
          </a:p>
        </p:txBody>
      </p:sp>
      <p:sp>
        <p:nvSpPr>
          <p:cNvPr id="4" name="Plassholder for lysbildenummer 3"/>
          <p:cNvSpPr>
            <a:spLocks noGrp="1"/>
          </p:cNvSpPr>
          <p:nvPr>
            <p:ph type="sldNum" sz="quarter" idx="5"/>
          </p:nvPr>
        </p:nvSpPr>
        <p:spPr/>
        <p:txBody>
          <a:bodyPr/>
          <a:lstStyle/>
          <a:p>
            <a:fld id="{AF2EDD00-B41B-40F8-9A82-9C01BE174316}" type="slidenum">
              <a:rPr lang="en-US" smtClean="0"/>
              <a:t>19</a:t>
            </a:fld>
            <a:endParaRPr lang="en-US"/>
          </a:p>
        </p:txBody>
      </p:sp>
    </p:spTree>
    <p:extLst>
      <p:ext uri="{BB962C8B-B14F-4D97-AF65-F5344CB8AC3E}">
        <p14:creationId xmlns:p14="http://schemas.microsoft.com/office/powerpoint/2010/main" val="305576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lærer: </a:t>
            </a:r>
          </a:p>
          <a:p>
            <a:pPr marL="171450" indent="-171450">
              <a:buFont typeface="Arial" panose="020B0604020202020204" pitchFamily="34" charset="0"/>
              <a:buChar char="•"/>
            </a:pPr>
            <a:r>
              <a:rPr lang="nb-NO" b="1" dirty="0"/>
              <a:t>Enig/uenig tar opp myter og meninger rundt temaet overgrep og samtykke. Etter hver påstand kommer det en opplysningsslide. </a:t>
            </a:r>
          </a:p>
          <a:p>
            <a:pPr marL="171450" indent="-171450">
              <a:buFont typeface="Arial" panose="020B0604020202020204" pitchFamily="34" charset="0"/>
              <a:buChar char="•"/>
            </a:pPr>
            <a:r>
              <a:rPr lang="nb-NO" b="1" dirty="0"/>
              <a:t>Still gjerne oppfølgingsspørsmål etter opplysningssliden – «Hva tenker dere om dette?» «Er dette overraskende?» «Har dere andre eksempler på myter om overgrep?».</a:t>
            </a:r>
          </a:p>
          <a:p>
            <a:pPr marL="171450" indent="-171450">
              <a:buFont typeface="Arial" panose="020B0604020202020204" pitchFamily="34" charset="0"/>
              <a:buChar char="•"/>
            </a:pPr>
            <a:r>
              <a:rPr lang="nb-NO" b="1" dirty="0"/>
              <a:t>Målet med denne delen av undervisningen er at elevene skal bli aktivisert gjennom å dele egne meninger, og få kjennskap til (og oppklaring) rundt myter som påvirker ens forståelse av overgrep og samtykke.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Arial" panose="020B0604020202020204" pitchFamily="34" charset="0"/>
                <a:ea typeface="Calibri" panose="020F0502020204030204" pitchFamily="34" charset="0"/>
                <a:cs typeface="Times New Roman" panose="02020603050405020304" pitchFamily="18" charset="0"/>
              </a:rPr>
              <a:t>For å varme opp litt, og bli kjent med dagens tema skal vi først sammen ta stilling til forskjellige påstander om sex og samtykke. Dere skal signalisere om dere er enig eller uenig i påstanden ved å ta tommelen opp (enig) eller ned (uenig). Det forventes ikke at dere vet svarene – dere stemmer etter hva dere </a:t>
            </a:r>
            <a:r>
              <a:rPr lang="nb-NO" sz="1800" i="1" dirty="0">
                <a:effectLst/>
                <a:latin typeface="Arial" panose="020B0604020202020204" pitchFamily="34" charset="0"/>
                <a:ea typeface="Calibri" panose="020F0502020204030204" pitchFamily="34" charset="0"/>
                <a:cs typeface="Times New Roman" panose="02020603050405020304" pitchFamily="18" charset="0"/>
              </a:rPr>
              <a:t>tror </a:t>
            </a:r>
            <a:r>
              <a:rPr lang="nb-NO" sz="1800" i="0" dirty="0">
                <a:effectLst/>
                <a:latin typeface="Arial" panose="020B0604020202020204" pitchFamily="34" charset="0"/>
                <a:ea typeface="Calibri" panose="020F0502020204030204" pitchFamily="34" charset="0"/>
                <a:cs typeface="Times New Roman" panose="02020603050405020304" pitchFamily="18" charset="0"/>
              </a:rPr>
              <a:t>er riktig.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i="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Arial" panose="020B0604020202020204" pitchFamily="34" charset="0"/>
                <a:ea typeface="Calibri" panose="020F0502020204030204" pitchFamily="34" charset="0"/>
                <a:cs typeface="Times New Roman" panose="02020603050405020304" pitchFamily="18" charset="0"/>
              </a:rPr>
              <a:t>Etter hver påstand vil det komme en liten oppsummeringsslide med «fasit».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Arial" panose="020B0604020202020204" pitchFamily="34" charset="0"/>
                <a:ea typeface="Calibri" panose="020F0502020204030204" pitchFamily="34" charset="0"/>
                <a:cs typeface="Times New Roman" panose="02020603050405020304" pitchFamily="18" charset="0"/>
              </a:rPr>
              <a:t>Vi prøver med en testrunde…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endParaRPr lang="nb-NO" dirty="0"/>
          </a:p>
        </p:txBody>
      </p:sp>
      <p:sp>
        <p:nvSpPr>
          <p:cNvPr id="4" name="Plassholder for lysbildenummer 3"/>
          <p:cNvSpPr>
            <a:spLocks noGrp="1"/>
          </p:cNvSpPr>
          <p:nvPr>
            <p:ph type="sldNum" sz="quarter" idx="5"/>
          </p:nvPr>
        </p:nvSpPr>
        <p:spPr/>
        <p:txBody>
          <a:bodyPr/>
          <a:lstStyle/>
          <a:p>
            <a:fld id="{CABA83D6-8AF6-3D4B-9EFC-43021A75D9C7}" type="slidenum">
              <a:rPr lang="nb-NO" smtClean="0"/>
              <a:pPr/>
              <a:t>2</a:t>
            </a:fld>
            <a:endParaRPr lang="nb-NO"/>
          </a:p>
        </p:txBody>
      </p:sp>
    </p:spTree>
    <p:extLst>
      <p:ext uri="{BB962C8B-B14F-4D97-AF65-F5344CB8AC3E}">
        <p14:creationId xmlns:p14="http://schemas.microsoft.com/office/powerpoint/2010/main" val="3671939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Arial"/>
                <a:cs typeface="Arial"/>
              </a:rPr>
              <a:t>Til lærer:</a:t>
            </a:r>
          </a:p>
          <a:p>
            <a:endParaRPr lang="nb-NO" b="1" dirty="0">
              <a:latin typeface="Arial"/>
              <a:cs typeface="Arial"/>
            </a:endParaRPr>
          </a:p>
          <a:p>
            <a:pPr marL="171450" indent="-171450">
              <a:buFont typeface="Arial" panose="020B0604020202020204" pitchFamily="34" charset="0"/>
              <a:buChar char="•"/>
            </a:pPr>
            <a:r>
              <a:rPr lang="nb-NO" b="1" dirty="0">
                <a:latin typeface="Arial"/>
                <a:cs typeface="Arial"/>
              </a:rPr>
              <a:t>Denne sliden MÅ vises. Den kan også skrives ut og henges opp på veggen før undervisningen begynner.</a:t>
            </a:r>
          </a:p>
          <a:p>
            <a:endParaRPr lang="nb-NO" b="1" dirty="0">
              <a:latin typeface="Arial"/>
              <a:cs typeface="Arial"/>
            </a:endParaRPr>
          </a:p>
          <a:p>
            <a:r>
              <a:rPr lang="nb-NO" dirty="0">
                <a:latin typeface="Arial"/>
                <a:cs typeface="Arial"/>
              </a:rPr>
              <a:t>Dersom dere trenger noen å snakke med kan dere ta kontakt med helsesykepleier eller noen av de overnevnte organisasjonene. </a:t>
            </a:r>
          </a:p>
          <a:p>
            <a:endParaRPr lang="nb-NO" dirty="0">
              <a:latin typeface="Arial"/>
              <a:cs typeface="Arial"/>
            </a:endParaRP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20</a:t>
            </a:fld>
            <a:endParaRPr lang="nb-NO"/>
          </a:p>
        </p:txBody>
      </p:sp>
    </p:spTree>
    <p:extLst>
      <p:ext uri="{BB962C8B-B14F-4D97-AF65-F5344CB8AC3E}">
        <p14:creationId xmlns:p14="http://schemas.microsoft.com/office/powerpoint/2010/main" val="4187354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en-US" b="1" dirty="0"/>
              <a:t>Denne </a:t>
            </a:r>
            <a:r>
              <a:rPr lang="en-US" b="1" dirty="0" err="1"/>
              <a:t>sliden</a:t>
            </a:r>
            <a:r>
              <a:rPr lang="en-US" b="1" dirty="0"/>
              <a:t> er </a:t>
            </a:r>
            <a:r>
              <a:rPr lang="en-US" b="1" dirty="0" err="1"/>
              <a:t>valgfri</a:t>
            </a:r>
            <a:r>
              <a:rPr lang="en-US" b="1" dirty="0"/>
              <a:t> å vise. </a:t>
            </a:r>
          </a:p>
          <a:p>
            <a:pPr marL="171450" indent="-171450">
              <a:buFont typeface="Arial" panose="020B0604020202020204" pitchFamily="34" charset="0"/>
              <a:buChar char="•"/>
            </a:pPr>
            <a:r>
              <a:rPr lang="en-US" b="1" dirty="0"/>
              <a:t>Dersom </a:t>
            </a:r>
            <a:r>
              <a:rPr lang="en-US" b="1" dirty="0" err="1"/>
              <a:t>elever</a:t>
            </a:r>
            <a:r>
              <a:rPr lang="en-US" b="1" dirty="0"/>
              <a:t> </a:t>
            </a:r>
            <a:r>
              <a:rPr lang="en-US" b="1" dirty="0" err="1"/>
              <a:t>ønsker</a:t>
            </a:r>
            <a:r>
              <a:rPr lang="en-US" b="1" dirty="0"/>
              <a:t> å </a:t>
            </a:r>
            <a:r>
              <a:rPr lang="en-US" b="1" dirty="0" err="1"/>
              <a:t>vite</a:t>
            </a:r>
            <a:r>
              <a:rPr lang="en-US" b="1" dirty="0"/>
              <a:t> </a:t>
            </a:r>
            <a:r>
              <a:rPr lang="en-US" b="1" dirty="0" err="1"/>
              <a:t>hvordan</a:t>
            </a:r>
            <a:r>
              <a:rPr lang="en-US" b="1" dirty="0"/>
              <a:t> de </a:t>
            </a:r>
            <a:r>
              <a:rPr lang="en-US" b="1" dirty="0" err="1"/>
              <a:t>kan</a:t>
            </a:r>
            <a:r>
              <a:rPr lang="en-US" b="1" dirty="0"/>
              <a:t> </a:t>
            </a:r>
            <a:r>
              <a:rPr lang="en-US" b="1" dirty="0" err="1"/>
              <a:t>engasjere</a:t>
            </a:r>
            <a:r>
              <a:rPr lang="en-US" b="1" dirty="0"/>
              <a:t> seg </a:t>
            </a:r>
            <a:r>
              <a:rPr lang="en-US" b="1" dirty="0" err="1"/>
              <a:t>i</a:t>
            </a:r>
            <a:r>
              <a:rPr lang="en-US" b="1" dirty="0"/>
              <a:t> å </a:t>
            </a:r>
            <a:r>
              <a:rPr lang="en-US" b="1" dirty="0" err="1"/>
              <a:t>beskytte</a:t>
            </a:r>
            <a:r>
              <a:rPr lang="en-US" b="1" dirty="0"/>
              <a:t> </a:t>
            </a:r>
            <a:r>
              <a:rPr lang="en-US" b="1" dirty="0" err="1"/>
              <a:t>menneskerettighetene</a:t>
            </a:r>
            <a:r>
              <a:rPr lang="en-US" b="1" dirty="0"/>
              <a:t> </a:t>
            </a:r>
            <a:r>
              <a:rPr lang="en-US" b="1" dirty="0" err="1"/>
              <a:t>kan</a:t>
            </a:r>
            <a:r>
              <a:rPr lang="en-US" b="1" dirty="0"/>
              <a:t> de </a:t>
            </a:r>
            <a:r>
              <a:rPr lang="en-US" b="1" dirty="0" err="1"/>
              <a:t>refereres</a:t>
            </a:r>
            <a:r>
              <a:rPr lang="en-US" b="1" dirty="0"/>
              <a:t> </a:t>
            </a:r>
            <a:r>
              <a:rPr lang="en-US" b="1" dirty="0" err="1"/>
              <a:t>til</a:t>
            </a:r>
            <a:r>
              <a:rPr lang="en-US" b="1" dirty="0"/>
              <a:t> Amnesty International – her </a:t>
            </a:r>
            <a:r>
              <a:rPr lang="en-US" b="1" dirty="0" err="1"/>
              <a:t>kan</a:t>
            </a:r>
            <a:r>
              <a:rPr lang="en-US" b="1" dirty="0"/>
              <a:t> de </a:t>
            </a:r>
            <a:r>
              <a:rPr lang="en-US" b="1" dirty="0" err="1"/>
              <a:t>få</a:t>
            </a:r>
            <a:r>
              <a:rPr lang="en-US" b="1" dirty="0"/>
              <a:t> </a:t>
            </a:r>
            <a:r>
              <a:rPr lang="en-US" b="1" dirty="0" err="1"/>
              <a:t>utløp</a:t>
            </a:r>
            <a:r>
              <a:rPr lang="en-US" b="1" dirty="0"/>
              <a:t> for </a:t>
            </a:r>
            <a:r>
              <a:rPr lang="en-US" b="1" dirty="0" err="1"/>
              <a:t>sitt</a:t>
            </a:r>
            <a:r>
              <a:rPr lang="en-US" b="1" dirty="0"/>
              <a:t> </a:t>
            </a:r>
            <a:r>
              <a:rPr lang="en-US" b="1" dirty="0" err="1"/>
              <a:t>engasjement</a:t>
            </a:r>
            <a:r>
              <a:rPr lang="en-US" b="1" dirty="0"/>
              <a:t> </a:t>
            </a:r>
            <a:r>
              <a:rPr lang="en-US" b="1" dirty="0" err="1"/>
              <a:t>som</a:t>
            </a:r>
            <a:r>
              <a:rPr lang="en-US" b="1" dirty="0"/>
              <a:t> </a:t>
            </a:r>
            <a:r>
              <a:rPr lang="en-US" b="1" dirty="0" err="1"/>
              <a:t>aktivister</a:t>
            </a:r>
            <a:r>
              <a:rPr lang="en-US" b="1" dirty="0"/>
              <a:t>. </a:t>
            </a:r>
          </a:p>
        </p:txBody>
      </p:sp>
      <p:sp>
        <p:nvSpPr>
          <p:cNvPr id="4" name="Plassholder for lysbildenummer 3"/>
          <p:cNvSpPr>
            <a:spLocks noGrp="1"/>
          </p:cNvSpPr>
          <p:nvPr>
            <p:ph type="sldNum" sz="quarter" idx="5"/>
          </p:nvPr>
        </p:nvSpPr>
        <p:spPr/>
        <p:txBody>
          <a:bodyPr/>
          <a:lstStyle/>
          <a:p>
            <a:fld id="{AF2EDD00-B41B-40F8-9A82-9C01BE174316}" type="slidenum">
              <a:rPr lang="en-US" smtClean="0"/>
              <a:t>21</a:t>
            </a:fld>
            <a:endParaRPr lang="en-US"/>
          </a:p>
        </p:txBody>
      </p:sp>
    </p:spTree>
    <p:extLst>
      <p:ext uri="{BB962C8B-B14F-4D97-AF65-F5344CB8AC3E}">
        <p14:creationId xmlns:p14="http://schemas.microsoft.com/office/powerpoint/2010/main" val="419581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Vi tester med </a:t>
            </a:r>
            <a:r>
              <a:rPr lang="en-US" err="1"/>
              <a:t>første</a:t>
            </a:r>
            <a:r>
              <a:rPr lang="en-US"/>
              <a:t> </a:t>
            </a:r>
            <a:r>
              <a:rPr lang="en-US" err="1"/>
              <a:t>påstand</a:t>
            </a:r>
            <a:r>
              <a:rPr lang="en-US"/>
              <a:t>: Alle </a:t>
            </a:r>
            <a:r>
              <a:rPr lang="en-US" err="1"/>
              <a:t>har</a:t>
            </a:r>
            <a:r>
              <a:rPr lang="en-US"/>
              <a:t> </a:t>
            </a:r>
            <a:r>
              <a:rPr lang="en-US" err="1"/>
              <a:t>menneskerettigheter</a:t>
            </a:r>
            <a:r>
              <a:rPr lang="en-US"/>
              <a:t>.</a:t>
            </a:r>
          </a:p>
          <a:p>
            <a:r>
              <a:rPr lang="en-US" err="1"/>
              <a:t>Hvis</a:t>
            </a:r>
            <a:r>
              <a:rPr lang="en-US"/>
              <a:t> du er </a:t>
            </a:r>
            <a:r>
              <a:rPr lang="en-US" err="1"/>
              <a:t>enig</a:t>
            </a:r>
            <a:r>
              <a:rPr lang="en-US"/>
              <a:t> tar du </a:t>
            </a:r>
            <a:r>
              <a:rPr lang="en-US" err="1"/>
              <a:t>tommelen</a:t>
            </a:r>
            <a:r>
              <a:rPr lang="en-US"/>
              <a:t> </a:t>
            </a:r>
            <a:r>
              <a:rPr lang="en-US" err="1"/>
              <a:t>opp</a:t>
            </a:r>
            <a:r>
              <a:rPr lang="en-US"/>
              <a:t>, </a:t>
            </a:r>
            <a:r>
              <a:rPr lang="en-US" err="1"/>
              <a:t>hvis</a:t>
            </a:r>
            <a:r>
              <a:rPr lang="en-US"/>
              <a:t> du er </a:t>
            </a:r>
            <a:r>
              <a:rPr lang="en-US" err="1"/>
              <a:t>uenig</a:t>
            </a:r>
            <a:r>
              <a:rPr lang="en-US"/>
              <a:t> tar du </a:t>
            </a:r>
            <a:r>
              <a:rPr lang="en-US" err="1"/>
              <a:t>tommelen</a:t>
            </a:r>
            <a:r>
              <a:rPr lang="en-US"/>
              <a:t> </a:t>
            </a:r>
            <a:r>
              <a:rPr lang="en-US" err="1"/>
              <a:t>ned</a:t>
            </a:r>
            <a:r>
              <a:rPr lang="en-US"/>
              <a:t>.</a:t>
            </a:r>
          </a:p>
        </p:txBody>
      </p:sp>
      <p:sp>
        <p:nvSpPr>
          <p:cNvPr id="4" name="Plassholder for lysbildenummer 3"/>
          <p:cNvSpPr>
            <a:spLocks noGrp="1"/>
          </p:cNvSpPr>
          <p:nvPr>
            <p:ph type="sldNum" sz="quarter" idx="5"/>
          </p:nvPr>
        </p:nvSpPr>
        <p:spPr/>
        <p:txBody>
          <a:bodyPr/>
          <a:lstStyle/>
          <a:p>
            <a:fld id="{AF2EDD00-B41B-40F8-9A82-9C01BE174316}" type="slidenum">
              <a:rPr lang="en-US" smtClean="0"/>
              <a:t>3</a:t>
            </a:fld>
            <a:endParaRPr lang="en-US"/>
          </a:p>
        </p:txBody>
      </p:sp>
    </p:spTree>
    <p:extLst>
      <p:ext uri="{BB962C8B-B14F-4D97-AF65-F5344CB8AC3E}">
        <p14:creationId xmlns:p14="http://schemas.microsoft.com/office/powerpoint/2010/main" val="161945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Arial"/>
                <a:cs typeface="Arial"/>
              </a:rPr>
              <a:t>[Her kan svaret være både ja og nei etter hvordan du tolket påstanden. </a:t>
            </a:r>
          </a:p>
          <a:p>
            <a:endParaRPr lang="nb-NO" dirty="0">
              <a:latin typeface="Arial"/>
              <a:cs typeface="Arial"/>
            </a:endParaRPr>
          </a:p>
          <a:p>
            <a:r>
              <a:rPr lang="nb-NO" dirty="0">
                <a:latin typeface="Arial"/>
                <a:cs typeface="Arial"/>
              </a:rPr>
              <a:t>Menneskerettighetserklæringen gjelder for absolutt alle mennesker i verden, men dessverre vet vi at ikke alle får sine rettigheter respektert. Kjenner dere til noen eksempler på at noen ikke får sine rettigheter respektert?</a:t>
            </a:r>
          </a:p>
          <a:p>
            <a:endParaRPr lang="nb-NO" dirty="0">
              <a:cs typeface="Arial"/>
            </a:endParaRPr>
          </a:p>
          <a:p>
            <a:r>
              <a:rPr lang="nb-NO" dirty="0">
                <a:latin typeface="Arial"/>
                <a:cs typeface="Arial"/>
              </a:rPr>
              <a:t>Ofte tenker vi at menneskerettighetsbrudd er noe som skjer andre steder i verden, og at de ikke kan skje her hjemme fordi vi lever i et stabilt, demokratisk velferdssamfunn. </a:t>
            </a:r>
            <a:endParaRPr lang="nb-NO" dirty="0">
              <a:cs typeface="Arial"/>
            </a:endParaRPr>
          </a:p>
          <a:p>
            <a:endParaRPr lang="nb-NO" dirty="0">
              <a:cs typeface="Arial" panose="020B0604020202020204" pitchFamily="34" charset="0"/>
            </a:endParaRPr>
          </a:p>
          <a:p>
            <a:r>
              <a:rPr lang="nb-NO" dirty="0">
                <a:latin typeface="Arial"/>
                <a:cs typeface="Arial"/>
              </a:rPr>
              <a:t>Norge har blitt beskyldt av FN for ikke å respektere menneskerettighetene nettopp på grunn av at lovverket rundt voldtekt ikke understreker behovet for samtykke. Å være beskyttet fra overgrep er en menneskerett!</a:t>
            </a:r>
          </a:p>
          <a:p>
            <a:endParaRPr lang="en-US" dirty="0"/>
          </a:p>
        </p:txBody>
      </p:sp>
      <p:sp>
        <p:nvSpPr>
          <p:cNvPr id="4" name="Plassholder for lysbildenummer 3"/>
          <p:cNvSpPr>
            <a:spLocks noGrp="1"/>
          </p:cNvSpPr>
          <p:nvPr>
            <p:ph type="sldNum" sz="quarter" idx="5"/>
          </p:nvPr>
        </p:nvSpPr>
        <p:spPr/>
        <p:txBody>
          <a:bodyPr/>
          <a:lstStyle/>
          <a:p>
            <a:fld id="{CABA83D6-8AF6-3D4B-9EFC-43021A75D9C7}" type="slidenum">
              <a:rPr lang="nb-NO" smtClean="0"/>
              <a:pPr/>
              <a:t>4</a:t>
            </a:fld>
            <a:endParaRPr lang="nb-NO"/>
          </a:p>
        </p:txBody>
      </p:sp>
    </p:spTree>
    <p:extLst>
      <p:ext uri="{BB962C8B-B14F-4D97-AF65-F5344CB8AC3E}">
        <p14:creationId xmlns:p14="http://schemas.microsoft.com/office/powerpoint/2010/main" val="966919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a:effectLst/>
                <a:latin typeface="Arial" panose="020B0604020202020204" pitchFamily="34" charset="0"/>
                <a:ea typeface="Calibri" panose="020F0502020204030204" pitchFamily="34" charset="0"/>
              </a:rPr>
              <a:t>De fleste voldtekter skjer mellom mennesker som ikke kjenner hverandre fra før</a:t>
            </a:r>
            <a:r>
              <a:rPr lang="nb-NO" sz="1800" i="1">
                <a:effectLst/>
                <a:latin typeface="Arial" panose="020B0604020202020204" pitchFamily="34" charset="0"/>
                <a:ea typeface="Calibri" panose="020F0502020204030204" pitchFamily="34" charset="0"/>
              </a:rPr>
              <a:t> </a:t>
            </a:r>
            <a:endParaRPr lang="nb-NO"/>
          </a:p>
        </p:txBody>
      </p:sp>
      <p:sp>
        <p:nvSpPr>
          <p:cNvPr id="4" name="Plassholder for lysbildenummer 3"/>
          <p:cNvSpPr>
            <a:spLocks noGrp="1"/>
          </p:cNvSpPr>
          <p:nvPr>
            <p:ph type="sldNum" sz="quarter" idx="5"/>
          </p:nvPr>
        </p:nvSpPr>
        <p:spPr/>
        <p:txBody>
          <a:bodyPr/>
          <a:lstStyle/>
          <a:p>
            <a:fld id="{CABA83D6-8AF6-3D4B-9EFC-43021A75D9C7}" type="slidenum">
              <a:rPr lang="nb-NO" smtClean="0"/>
              <a:pPr/>
              <a:t>5</a:t>
            </a:fld>
            <a:endParaRPr lang="nb-NO"/>
          </a:p>
        </p:txBody>
      </p:sp>
    </p:spTree>
    <p:extLst>
      <p:ext uri="{BB962C8B-B14F-4D97-AF65-F5344CB8AC3E}">
        <p14:creationId xmlns:p14="http://schemas.microsoft.com/office/powerpoint/2010/main" val="236420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a:solidFill>
                  <a:srgbClr val="000000"/>
                </a:solidFill>
                <a:effectLst/>
                <a:latin typeface="Calibri"/>
                <a:cs typeface="Calibri"/>
              </a:rPr>
              <a:t>Det stemmer ikke at voldtekt oftest skjer av fremmede. De aller, aller fleste blir voldtatt av en person de kjenner. Av anmeldte voldtekter i 2017 i Norge var bare 5,3% overfallsvoldtekter</a:t>
            </a:r>
            <a:r>
              <a:rPr lang="nb-NO">
                <a:solidFill>
                  <a:srgbClr val="000000"/>
                </a:solidFill>
                <a:latin typeface="Calibri"/>
                <a:cs typeface="Calibri"/>
              </a:rPr>
              <a:t>, altså voldtekt hvor individer blir overfalt av en fremmed på gaten.</a:t>
            </a:r>
            <a:r>
              <a:rPr lang="nb-NO" b="0" i="0">
                <a:solidFill>
                  <a:srgbClr val="000000"/>
                </a:solidFill>
                <a:effectLst/>
                <a:latin typeface="Calibri"/>
                <a:cs typeface="Calibri"/>
              </a:rPr>
              <a:t> 44% av de anmeldte voldtektene hadde skjedd på fest,  21% var bekjentskapsvoldtekter, mens 14,8% var relasjonsvoldtekter</a:t>
            </a:r>
            <a:r>
              <a:rPr lang="nb-NO">
                <a:solidFill>
                  <a:srgbClr val="000000"/>
                </a:solidFill>
                <a:latin typeface="Calibri"/>
                <a:cs typeface="Calibri"/>
              </a:rPr>
              <a:t>. Med relasjonsvoldtekt menes noen man er eller har vært kjærester med. (Bekjentskap er noen man har møtt en eller flere ganger.) </a:t>
            </a:r>
            <a:br>
              <a:rPr lang="nb-NO">
                <a:solidFill>
                  <a:srgbClr val="000000"/>
                </a:solidFill>
                <a:latin typeface="Calibri"/>
                <a:cs typeface="Calibri"/>
              </a:rPr>
            </a:br>
            <a:endParaRPr lang="nb-NO">
              <a:solidFill>
                <a:srgbClr val="000000"/>
              </a:solidFill>
              <a:latin typeface="Calibri"/>
              <a:cs typeface="Calibri"/>
            </a:endParaRPr>
          </a:p>
          <a:p>
            <a:r>
              <a:rPr lang="nb-NO">
                <a:cs typeface="Calibri"/>
              </a:rPr>
              <a:t>Dette gjelder altså </a:t>
            </a:r>
            <a:r>
              <a:rPr lang="nb-NO" i="1">
                <a:cs typeface="Calibri"/>
              </a:rPr>
              <a:t>anmeldte</a:t>
            </a:r>
            <a:r>
              <a:rPr lang="nb-NO">
                <a:cs typeface="Calibri"/>
              </a:rPr>
              <a:t> voldtekter i 2017 – statistikken plukker derfor ikke opp voldtekter som ikke er anmeldt. </a:t>
            </a: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6</a:t>
            </a:fld>
            <a:endParaRPr lang="nb-NO"/>
          </a:p>
        </p:txBody>
      </p:sp>
    </p:spTree>
    <p:extLst>
      <p:ext uri="{BB962C8B-B14F-4D97-AF65-F5344CB8AC3E}">
        <p14:creationId xmlns:p14="http://schemas.microsoft.com/office/powerpoint/2010/main" val="418185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a:effectLst/>
                <a:latin typeface="Arial" panose="020B0604020202020204" pitchFamily="34" charset="0"/>
                <a:ea typeface="Calibri" panose="020F0502020204030204" pitchFamily="34" charset="0"/>
              </a:rPr>
              <a:t>Neste påstand: Gutter blir også voldtatt </a:t>
            </a:r>
            <a:endParaRPr lang="nb-NO"/>
          </a:p>
        </p:txBody>
      </p:sp>
      <p:sp>
        <p:nvSpPr>
          <p:cNvPr id="4" name="Plassholder for lysbildenummer 3"/>
          <p:cNvSpPr>
            <a:spLocks noGrp="1"/>
          </p:cNvSpPr>
          <p:nvPr>
            <p:ph type="sldNum" sz="quarter" idx="5"/>
          </p:nvPr>
        </p:nvSpPr>
        <p:spPr/>
        <p:txBody>
          <a:bodyPr/>
          <a:lstStyle/>
          <a:p>
            <a:fld id="{CABA83D6-8AF6-3D4B-9EFC-43021A75D9C7}" type="slidenum">
              <a:rPr lang="nb-NO" smtClean="0"/>
              <a:pPr/>
              <a:t>7</a:t>
            </a:fld>
            <a:endParaRPr lang="nb-NO"/>
          </a:p>
        </p:txBody>
      </p:sp>
    </p:spTree>
    <p:extLst>
      <p:ext uri="{BB962C8B-B14F-4D97-AF65-F5344CB8AC3E}">
        <p14:creationId xmlns:p14="http://schemas.microsoft.com/office/powerpoint/2010/main" val="879734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Arial"/>
                <a:cs typeface="Arial"/>
              </a:rPr>
              <a:t>Selv om det statistisk sett er flest kvinner som er utsatt for voldtekt er det viktig å huske på at menn også blir utsatt for voldtekt. </a:t>
            </a:r>
            <a:endParaRPr lang="nb-NO" dirty="0"/>
          </a:p>
          <a:p>
            <a:r>
              <a:rPr lang="nb-NO" b="1" dirty="0">
                <a:latin typeface="Arial"/>
                <a:cs typeface="Arial"/>
              </a:rPr>
              <a:t>Det er like viktig å ha samtykke uansett kjønn eller seksuell legning.</a:t>
            </a:r>
          </a:p>
          <a:p>
            <a:r>
              <a:rPr lang="nb-NO" dirty="0">
                <a:solidFill>
                  <a:srgbClr val="000000"/>
                </a:solidFill>
                <a:latin typeface="Calibri"/>
                <a:cs typeface="Calibri"/>
              </a:rPr>
              <a:t>(tall hentet </a:t>
            </a:r>
            <a:r>
              <a:rPr lang="nb-NO" dirty="0" err="1">
                <a:solidFill>
                  <a:srgbClr val="000000"/>
                </a:solidFill>
                <a:latin typeface="Calibri"/>
                <a:cs typeface="Calibri"/>
              </a:rPr>
              <a:t>frå</a:t>
            </a:r>
            <a:r>
              <a:rPr lang="nb-NO" dirty="0">
                <a:solidFill>
                  <a:srgbClr val="000000"/>
                </a:solidFill>
                <a:latin typeface="Calibri"/>
                <a:cs typeface="Calibri"/>
              </a:rPr>
              <a:t> NKVTS rapport 2023: </a:t>
            </a:r>
            <a:r>
              <a:rPr lang="nb-NO" dirty="0">
                <a:hlinkClick r:id="rId3"/>
              </a:rPr>
              <a:t>NKVTS Rapport 1-23)</a:t>
            </a:r>
            <a:endParaRPr lang="nb-NO" dirty="0">
              <a:latin typeface="Calibri"/>
              <a:cs typeface="Calibri"/>
            </a:endParaRPr>
          </a:p>
          <a:p>
            <a:endParaRPr lang="nb-NO" b="0" i="0" dirty="0">
              <a:solidFill>
                <a:srgbClr val="000000"/>
              </a:solidFill>
              <a:effectLst/>
              <a:latin typeface="Arial"/>
              <a:cs typeface="Arial"/>
            </a:endParaRPr>
          </a:p>
          <a:p>
            <a:r>
              <a:rPr lang="nb-NO" b="0" i="0" dirty="0">
                <a:solidFill>
                  <a:srgbClr val="000000"/>
                </a:solidFill>
                <a:effectLst/>
                <a:latin typeface="Arial"/>
                <a:cs typeface="Arial"/>
              </a:rPr>
              <a:t>Nå, siste påstand</a:t>
            </a:r>
          </a:p>
          <a:p>
            <a:endParaRPr lang="nb-NO" b="0" i="0" dirty="0">
              <a:solidFill>
                <a:srgbClr val="000000"/>
              </a:solidFill>
              <a:effectLst/>
              <a:latin typeface="Arial"/>
              <a:cs typeface="Arial"/>
            </a:endParaRPr>
          </a:p>
          <a:p>
            <a:endParaRPr lang="nb-NO" b="0" i="0" dirty="0">
              <a:solidFill>
                <a:srgbClr val="000000"/>
              </a:solidFill>
              <a:effectLst/>
              <a:latin typeface="Arial"/>
              <a:cs typeface="Arial"/>
            </a:endParaRP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8</a:t>
            </a:fld>
            <a:endParaRPr lang="nb-NO"/>
          </a:p>
        </p:txBody>
      </p:sp>
    </p:spTree>
    <p:extLst>
      <p:ext uri="{BB962C8B-B14F-4D97-AF65-F5344CB8AC3E}">
        <p14:creationId xmlns:p14="http://schemas.microsoft.com/office/powerpoint/2010/main" val="3027387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a:effectLst/>
                <a:latin typeface="Arial" panose="020B0604020202020204" pitchFamily="34" charset="0"/>
                <a:ea typeface="Calibri" panose="020F0502020204030204" pitchFamily="34" charset="0"/>
              </a:rPr>
              <a:t>Vi går videre: Samtykke til sex kan bare gis muntlig. Hvem er enig, hvem er uenig? </a:t>
            </a:r>
            <a:endParaRPr lang="nb-NO"/>
          </a:p>
        </p:txBody>
      </p:sp>
      <p:sp>
        <p:nvSpPr>
          <p:cNvPr id="4" name="Plassholder for lysbildenummer 3"/>
          <p:cNvSpPr>
            <a:spLocks noGrp="1"/>
          </p:cNvSpPr>
          <p:nvPr>
            <p:ph type="sldNum" sz="quarter" idx="5"/>
          </p:nvPr>
        </p:nvSpPr>
        <p:spPr/>
        <p:txBody>
          <a:bodyPr/>
          <a:lstStyle/>
          <a:p>
            <a:fld id="{CABA83D6-8AF6-3D4B-9EFC-43021A75D9C7}" type="slidenum">
              <a:rPr lang="nb-NO" smtClean="0"/>
              <a:pPr/>
              <a:t>9</a:t>
            </a:fld>
            <a:endParaRPr lang="nb-NO"/>
          </a:p>
        </p:txBody>
      </p:sp>
    </p:spTree>
    <p:extLst>
      <p:ext uri="{BB962C8B-B14F-4D97-AF65-F5344CB8AC3E}">
        <p14:creationId xmlns:p14="http://schemas.microsoft.com/office/powerpoint/2010/main" val="217517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tel og tekst_Lysegrønn">
    <p:spTree>
      <p:nvGrpSpPr>
        <p:cNvPr id="1" name=""/>
        <p:cNvGrpSpPr/>
        <p:nvPr/>
      </p:nvGrpSpPr>
      <p:grpSpPr>
        <a:xfrm>
          <a:off x="0" y="0"/>
          <a:ext cx="0" cy="0"/>
          <a:chOff x="0" y="0"/>
          <a:chExt cx="0" cy="0"/>
        </a:xfrm>
      </p:grpSpPr>
      <p:sp>
        <p:nvSpPr>
          <p:cNvPr id="42" name="Tittel 1">
            <a:extLst>
              <a:ext uri="{FF2B5EF4-FFF2-40B4-BE49-F238E27FC236}">
                <a16:creationId xmlns:a16="http://schemas.microsoft.com/office/drawing/2014/main" id="{608BE5DE-B0BE-E642-8252-44B182F51209}"/>
              </a:ext>
            </a:extLst>
          </p:cNvPr>
          <p:cNvSpPr>
            <a:spLocks noGrp="1"/>
          </p:cNvSpPr>
          <p:nvPr>
            <p:ph type="ctrTitle" hasCustomPrompt="1"/>
          </p:nvPr>
        </p:nvSpPr>
        <p:spPr>
          <a:xfrm>
            <a:off x="360000" y="435795"/>
            <a:ext cx="9832386" cy="2142303"/>
          </a:xfrm>
          <a:prstGeom prst="rect">
            <a:avLst/>
          </a:prstGeom>
        </p:spPr>
        <p:txBody>
          <a:bodyPr anchor="b"/>
          <a:lstStyle>
            <a:lvl1pPr algn="l">
              <a:defRPr sz="6600" b="1" i="0" cap="all" baseline="0">
                <a:solidFill>
                  <a:srgbClr val="000000"/>
                </a:solidFill>
                <a:highlight>
                  <a:srgbClr val="B4E7BF"/>
                </a:highlight>
                <a:latin typeface="Arial Narrow" panose="020B0604020202020204" pitchFamily="34" charset="0"/>
                <a:cs typeface="Arial Narrow" panose="020B0604020202020204" pitchFamily="34" charset="0"/>
              </a:defRPr>
            </a:lvl1pPr>
          </a:lstStyle>
          <a:p>
            <a:r>
              <a:rPr lang="nb-NO"/>
              <a:t>KLIKK FOR Å REDIGERE</a:t>
            </a:r>
          </a:p>
        </p:txBody>
      </p:sp>
      <p:sp>
        <p:nvSpPr>
          <p:cNvPr id="43" name="Undertittel 2">
            <a:extLst>
              <a:ext uri="{FF2B5EF4-FFF2-40B4-BE49-F238E27FC236}">
                <a16:creationId xmlns:a16="http://schemas.microsoft.com/office/drawing/2014/main" id="{58BFE5F1-AEB5-9A4F-851C-73C52DC50A88}"/>
              </a:ext>
            </a:extLst>
          </p:cNvPr>
          <p:cNvSpPr>
            <a:spLocks noGrp="1"/>
          </p:cNvSpPr>
          <p:nvPr>
            <p:ph type="subTitle" idx="1"/>
          </p:nvPr>
        </p:nvSpPr>
        <p:spPr>
          <a:xfrm>
            <a:off x="360000" y="2668913"/>
            <a:ext cx="9832386" cy="3279942"/>
          </a:xfrm>
          <a:prstGeom prst="rect">
            <a:avLst/>
          </a:prstGeom>
        </p:spPr>
        <p:txBody>
          <a:bodyPr/>
          <a:lstStyle>
            <a:lvl1pPr marL="0" indent="0" algn="l">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93610326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fikk og innhold_1_Lysegrønn">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CEEF49E1-FA7D-AD4C-863C-AEDCC59819DB}"/>
              </a:ext>
            </a:extLst>
          </p:cNvPr>
          <p:cNvSpPr/>
          <p:nvPr userDrawn="1"/>
        </p:nvSpPr>
        <p:spPr>
          <a:xfrm>
            <a:off x="319715" y="319715"/>
            <a:ext cx="5416104" cy="6218570"/>
          </a:xfrm>
          <a:prstGeom prst="rect">
            <a:avLst/>
          </a:prstGeom>
          <a:solidFill>
            <a:srgbClr val="B4E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000000"/>
              </a:solidFill>
            </a:endParaRPr>
          </a:p>
        </p:txBody>
      </p:sp>
      <p:sp>
        <p:nvSpPr>
          <p:cNvPr id="14" name="Trekant 13">
            <a:extLst>
              <a:ext uri="{FF2B5EF4-FFF2-40B4-BE49-F238E27FC236}">
                <a16:creationId xmlns:a16="http://schemas.microsoft.com/office/drawing/2014/main" id="{EF1E48D1-E1BE-9F4D-B00A-29A1C115FE7F}"/>
              </a:ext>
            </a:extLst>
          </p:cNvPr>
          <p:cNvSpPr>
            <a:spLocks/>
          </p:cNvSpPr>
          <p:nvPr userDrawn="1"/>
        </p:nvSpPr>
        <p:spPr>
          <a:xfrm rot="5400000">
            <a:off x="5645819" y="3249000"/>
            <a:ext cx="540000" cy="360000"/>
          </a:xfrm>
          <a:prstGeom prst="triangle">
            <a:avLst/>
          </a:prstGeom>
          <a:solidFill>
            <a:srgbClr val="B4E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2">
            <a:extLst>
              <a:ext uri="{FF2B5EF4-FFF2-40B4-BE49-F238E27FC236}">
                <a16:creationId xmlns:a16="http://schemas.microsoft.com/office/drawing/2014/main" id="{B416B2C4-B50A-8E41-A64F-0762CE53FB99}"/>
              </a:ext>
            </a:extLst>
          </p:cNvPr>
          <p:cNvSpPr>
            <a:spLocks noGrp="1"/>
          </p:cNvSpPr>
          <p:nvPr>
            <p:ph type="body" sz="quarter" idx="14" hasCustomPrompt="1"/>
          </p:nvPr>
        </p:nvSpPr>
        <p:spPr>
          <a:xfrm>
            <a:off x="639430" y="639430"/>
            <a:ext cx="4775497" cy="5579140"/>
          </a:xfrm>
          <a:prstGeom prst="rect">
            <a:avLst/>
          </a:prstGeom>
        </p:spPr>
        <p:txBody>
          <a:bodyPr anchor="ctr"/>
          <a:lstStyle>
            <a:lvl1pPr>
              <a:defRPr sz="2000" b="0" i="0">
                <a:latin typeface="Arial" panose="020B0604020202020204" pitchFamily="34" charset="0"/>
                <a:cs typeface="Arial" panose="020B0604020202020204" pitchFamily="34" charset="0"/>
              </a:defRPr>
            </a:lvl1pPr>
            <a:lvl2pPr>
              <a:defRPr sz="2000" b="0" i="0">
                <a:latin typeface="Amnesty Trade Gothic" panose="020B0503040303020004" pitchFamily="34" charset="77"/>
              </a:defRPr>
            </a:lvl2pPr>
            <a:lvl3pPr>
              <a:defRPr sz="1800" b="0" i="0">
                <a:latin typeface="Amnesty Trade Gothic" panose="020B0503040303020004" pitchFamily="34" charset="77"/>
              </a:defRPr>
            </a:lvl3pPr>
            <a:lvl4pPr>
              <a:defRPr b="0" i="0">
                <a:latin typeface="Amnesty Trade Gothic" panose="020B0503040303020004" pitchFamily="34" charset="77"/>
              </a:defRPr>
            </a:lvl4pPr>
            <a:lvl5pPr>
              <a:defRPr b="0" i="0">
                <a:latin typeface="Amnesty Trade Gothic" panose="020B0503040303020004" pitchFamily="34" charset="77"/>
              </a:defRPr>
            </a:lvl5pPr>
          </a:lstStyle>
          <a:p>
            <a:pPr lvl="0"/>
            <a:r>
              <a:rPr lang="nb-NO"/>
              <a:t>Klikk for å redigere punkter</a:t>
            </a:r>
          </a:p>
        </p:txBody>
      </p:sp>
      <p:sp>
        <p:nvSpPr>
          <p:cNvPr id="8" name="Plassholder for innhold 4">
            <a:extLst>
              <a:ext uri="{FF2B5EF4-FFF2-40B4-BE49-F238E27FC236}">
                <a16:creationId xmlns:a16="http://schemas.microsoft.com/office/drawing/2014/main" id="{E0AD383A-62CF-D94A-B155-19CF5D565B9F}"/>
              </a:ext>
            </a:extLst>
          </p:cNvPr>
          <p:cNvSpPr>
            <a:spLocks noGrp="1"/>
          </p:cNvSpPr>
          <p:nvPr>
            <p:ph idx="12" hasCustomPrompt="1"/>
          </p:nvPr>
        </p:nvSpPr>
        <p:spPr>
          <a:xfrm>
            <a:off x="6456181" y="319715"/>
            <a:ext cx="5375275" cy="5255585"/>
          </a:xfrm>
          <a:prstGeom prst="rect">
            <a:avLst/>
          </a:prstGeom>
        </p:spPr>
        <p:txBody>
          <a:bodyPr/>
          <a:lstStyle>
            <a:lvl1pPr>
              <a:defRPr sz="2000" b="0" i="0">
                <a:solidFill>
                  <a:srgbClr val="000000"/>
                </a:solidFill>
                <a:latin typeface="Arial" panose="020B0604020202020204" pitchFamily="34" charset="0"/>
                <a:cs typeface="Arial" panose="020B0604020202020204" pitchFamily="34" charset="0"/>
              </a:defRPr>
            </a:lvl1pPr>
          </a:lstStyle>
          <a:p>
            <a:r>
              <a:rPr lang="nb-NO"/>
              <a:t>Legg til et objekt</a:t>
            </a:r>
          </a:p>
        </p:txBody>
      </p:sp>
    </p:spTree>
    <p:extLst>
      <p:ext uri="{BB962C8B-B14F-4D97-AF65-F5344CB8AC3E}">
        <p14:creationId xmlns:p14="http://schemas.microsoft.com/office/powerpoint/2010/main" val="3309823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valgfritt foto_Lyserød">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B5413133-AE2A-F445-BB19-220649558E74}"/>
              </a:ext>
            </a:extLst>
          </p:cNvPr>
          <p:cNvSpPr>
            <a:spLocks noGrp="1"/>
          </p:cNvSpPr>
          <p:nvPr>
            <p:ph type="pic" sz="quarter" idx="11"/>
          </p:nvPr>
        </p:nvSpPr>
        <p:spPr>
          <a:xfrm>
            <a:off x="6095998" y="0"/>
            <a:ext cx="6096002" cy="6858000"/>
          </a:xfrm>
          <a:prstGeom prst="rect">
            <a:avLst/>
          </a:prstGeom>
        </p:spPr>
        <p:txBody>
          <a:bodyPr/>
          <a:lstStyle>
            <a:lvl1pPr>
              <a:defRPr sz="2000" b="0" i="0">
                <a:solidFill>
                  <a:srgbClr val="000000"/>
                </a:solidFill>
                <a:latin typeface="Arial" panose="020B0604020202020204" pitchFamily="34" charset="0"/>
                <a:cs typeface="Arial" panose="020B0604020202020204" pitchFamily="34" charset="0"/>
              </a:defRPr>
            </a:lvl1pPr>
          </a:lstStyle>
          <a:p>
            <a:r>
              <a:rPr lang="nb-NO"/>
              <a:t>Klikk på ikonet for å legge til et bilde</a:t>
            </a:r>
          </a:p>
        </p:txBody>
      </p:sp>
      <p:sp>
        <p:nvSpPr>
          <p:cNvPr id="36" name="Rektangel 35">
            <a:extLst>
              <a:ext uri="{FF2B5EF4-FFF2-40B4-BE49-F238E27FC236}">
                <a16:creationId xmlns:a16="http://schemas.microsoft.com/office/drawing/2014/main" id="{3B4DF016-C3EB-4F42-B219-1511D26DDD58}"/>
              </a:ext>
            </a:extLst>
          </p:cNvPr>
          <p:cNvSpPr/>
          <p:nvPr userDrawn="1"/>
        </p:nvSpPr>
        <p:spPr>
          <a:xfrm>
            <a:off x="0" y="0"/>
            <a:ext cx="6096000" cy="6858000"/>
          </a:xfrm>
          <a:prstGeom prst="rect">
            <a:avLst/>
          </a:prstGeom>
          <a:solidFill>
            <a:srgbClr val="E69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Undertittel 2">
            <a:extLst>
              <a:ext uri="{FF2B5EF4-FFF2-40B4-BE49-F238E27FC236}">
                <a16:creationId xmlns:a16="http://schemas.microsoft.com/office/drawing/2014/main" id="{559485BA-13C2-7347-86C4-3FF9B1549987}"/>
              </a:ext>
            </a:extLst>
          </p:cNvPr>
          <p:cNvSpPr>
            <a:spLocks noGrp="1"/>
          </p:cNvSpPr>
          <p:nvPr>
            <p:ph type="subTitle" idx="1"/>
          </p:nvPr>
        </p:nvSpPr>
        <p:spPr>
          <a:xfrm>
            <a:off x="359999" y="3602038"/>
            <a:ext cx="5376000" cy="1622931"/>
          </a:xfrm>
          <a:prstGeom prst="rect">
            <a:avLst/>
          </a:prstGeom>
        </p:spPr>
        <p:txBody>
          <a:bodyPr/>
          <a:lstStyle>
            <a:lvl1pPr marL="0" indent="0" algn="l">
              <a:buNone/>
              <a:defRPr sz="20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359999" y="1633030"/>
            <a:ext cx="5376000" cy="1876931"/>
          </a:xfrm>
          <a:prstGeom prst="rect">
            <a:avLst/>
          </a:prstGeom>
        </p:spPr>
        <p:txBody>
          <a:bodyPr anchor="b"/>
          <a:lstStyle>
            <a:lvl1pPr>
              <a:defRPr sz="4000" b="1" i="0">
                <a:solidFill>
                  <a:srgbClr val="000000"/>
                </a:solidFill>
                <a:latin typeface="Arial Narrow" panose="020B0604020202020204" pitchFamily="34" charset="0"/>
                <a:cs typeface="Arial Narrow" panose="020B0604020202020204" pitchFamily="34" charset="0"/>
              </a:defRPr>
            </a:lvl1pPr>
          </a:lstStyle>
          <a:p>
            <a:r>
              <a:rPr lang="nb-NO"/>
              <a:t>KLIKK FOR Å REDIGERE</a:t>
            </a:r>
          </a:p>
        </p:txBody>
      </p:sp>
    </p:spTree>
    <p:extLst>
      <p:ext uri="{BB962C8B-B14F-4D97-AF65-F5344CB8AC3E}">
        <p14:creationId xmlns:p14="http://schemas.microsoft.com/office/powerpoint/2010/main" val="267010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tekst_Lyserød">
    <p:spTree>
      <p:nvGrpSpPr>
        <p:cNvPr id="1" name=""/>
        <p:cNvGrpSpPr/>
        <p:nvPr/>
      </p:nvGrpSpPr>
      <p:grpSpPr>
        <a:xfrm>
          <a:off x="0" y="0"/>
          <a:ext cx="0" cy="0"/>
          <a:chOff x="0" y="0"/>
          <a:chExt cx="0" cy="0"/>
        </a:xfrm>
      </p:grpSpPr>
      <p:sp>
        <p:nvSpPr>
          <p:cNvPr id="42" name="Tittel 1">
            <a:extLst>
              <a:ext uri="{FF2B5EF4-FFF2-40B4-BE49-F238E27FC236}">
                <a16:creationId xmlns:a16="http://schemas.microsoft.com/office/drawing/2014/main" id="{608BE5DE-B0BE-E642-8252-44B182F51209}"/>
              </a:ext>
            </a:extLst>
          </p:cNvPr>
          <p:cNvSpPr>
            <a:spLocks noGrp="1"/>
          </p:cNvSpPr>
          <p:nvPr>
            <p:ph type="ctrTitle" hasCustomPrompt="1"/>
          </p:nvPr>
        </p:nvSpPr>
        <p:spPr>
          <a:xfrm>
            <a:off x="360000" y="435795"/>
            <a:ext cx="9832386" cy="2142303"/>
          </a:xfrm>
          <a:prstGeom prst="rect">
            <a:avLst/>
          </a:prstGeom>
        </p:spPr>
        <p:txBody>
          <a:bodyPr anchor="b"/>
          <a:lstStyle>
            <a:lvl1pPr algn="l">
              <a:defRPr sz="6600" b="1" i="0" cap="all" baseline="0">
                <a:solidFill>
                  <a:srgbClr val="000000"/>
                </a:solidFill>
                <a:highlight>
                  <a:srgbClr val="E69391"/>
                </a:highlight>
                <a:latin typeface="Arial Narrow" panose="020B0604020202020204" pitchFamily="34" charset="0"/>
                <a:cs typeface="Arial Narrow" panose="020B0604020202020204" pitchFamily="34" charset="0"/>
              </a:defRPr>
            </a:lvl1pPr>
          </a:lstStyle>
          <a:p>
            <a:r>
              <a:rPr lang="nb-NO"/>
              <a:t>KLIKK FOR Å REDIGERE</a:t>
            </a:r>
          </a:p>
        </p:txBody>
      </p:sp>
      <p:sp>
        <p:nvSpPr>
          <p:cNvPr id="43" name="Undertittel 2">
            <a:extLst>
              <a:ext uri="{FF2B5EF4-FFF2-40B4-BE49-F238E27FC236}">
                <a16:creationId xmlns:a16="http://schemas.microsoft.com/office/drawing/2014/main" id="{58BFE5F1-AEB5-9A4F-851C-73C52DC50A88}"/>
              </a:ext>
            </a:extLst>
          </p:cNvPr>
          <p:cNvSpPr>
            <a:spLocks noGrp="1"/>
          </p:cNvSpPr>
          <p:nvPr>
            <p:ph type="subTitle" idx="1"/>
          </p:nvPr>
        </p:nvSpPr>
        <p:spPr>
          <a:xfrm>
            <a:off x="360000" y="2668913"/>
            <a:ext cx="9832386" cy="3279942"/>
          </a:xfrm>
          <a:prstGeom prst="rect">
            <a:avLst/>
          </a:prstGeom>
        </p:spPr>
        <p:txBody>
          <a:bodyPr/>
          <a:lstStyle>
            <a:lvl1pPr marL="0" indent="0" algn="l">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3158316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 og innhold_Lysegrønn">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B4EC8CE9-EFA9-C241-81EA-25E0039A8D52}"/>
              </a:ext>
            </a:extLst>
          </p:cNvPr>
          <p:cNvSpPr/>
          <p:nvPr userDrawn="1"/>
        </p:nvSpPr>
        <p:spPr>
          <a:xfrm>
            <a:off x="0" y="0"/>
            <a:ext cx="6096000" cy="6858000"/>
          </a:xfrm>
          <a:prstGeom prst="rect">
            <a:avLst/>
          </a:prstGeom>
          <a:solidFill>
            <a:srgbClr val="B4E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2">
            <a:extLst>
              <a:ext uri="{FF2B5EF4-FFF2-40B4-BE49-F238E27FC236}">
                <a16:creationId xmlns:a16="http://schemas.microsoft.com/office/drawing/2014/main" id="{1FCFD414-05F4-DD4A-812D-942BBB821874}"/>
              </a:ext>
            </a:extLst>
          </p:cNvPr>
          <p:cNvSpPr>
            <a:spLocks noGrp="1"/>
          </p:cNvSpPr>
          <p:nvPr>
            <p:ph type="body" sz="quarter" idx="12" hasCustomPrompt="1"/>
          </p:nvPr>
        </p:nvSpPr>
        <p:spPr>
          <a:xfrm>
            <a:off x="6456363" y="371475"/>
            <a:ext cx="5375275" cy="5215301"/>
          </a:xfrm>
          <a:prstGeom prst="rect">
            <a:avLst/>
          </a:prstGeom>
        </p:spPr>
        <p:txBody>
          <a:bodyPr anchor="ctr"/>
          <a:lstStyle>
            <a:lvl1pPr>
              <a:defRPr sz="2000" b="0" i="0">
                <a:solidFill>
                  <a:srgbClr val="000000"/>
                </a:solidFill>
                <a:latin typeface="Arial" panose="020B0604020202020204" pitchFamily="34" charset="0"/>
                <a:cs typeface="Arial" panose="020B0604020202020204" pitchFamily="34" charset="0"/>
              </a:defRPr>
            </a:lvl1pPr>
            <a:lvl2pPr>
              <a:defRPr sz="1600" b="0" i="0">
                <a:solidFill>
                  <a:srgbClr val="000000"/>
                </a:solidFill>
                <a:latin typeface="Arial" panose="020B0604020202020204" pitchFamily="34" charset="0"/>
                <a:cs typeface="Arial" panose="020B0604020202020204" pitchFamily="34" charset="0"/>
              </a:defRPr>
            </a:lvl2pPr>
            <a:lvl3pPr>
              <a:defRPr sz="1200" b="0" i="0">
                <a:solidFill>
                  <a:srgbClr val="000000"/>
                </a:solidFill>
                <a:latin typeface="Arial" panose="020B0604020202020204" pitchFamily="34" charset="0"/>
                <a:cs typeface="Arial" panose="020B0604020202020204" pitchFamily="34" charset="0"/>
              </a:defRPr>
            </a:lvl3pPr>
            <a:lvl4pPr>
              <a:defRPr b="0" i="0">
                <a:latin typeface="Amnesty Trade Gothic" panose="020B0503040303020004" pitchFamily="34" charset="77"/>
              </a:defRPr>
            </a:lvl4pPr>
            <a:lvl5pPr>
              <a:defRPr b="0" i="0">
                <a:latin typeface="Amnesty Trade Gothic" panose="020B0503040303020004" pitchFamily="34" charset="77"/>
              </a:defRPr>
            </a:lvl5pPr>
          </a:lstStyle>
          <a:p>
            <a:pPr lvl="0"/>
            <a:r>
              <a:rPr lang="nb-NO"/>
              <a:t>Klikk for å redigere teksten</a:t>
            </a:r>
          </a:p>
          <a:p>
            <a:pPr lvl="1"/>
            <a:r>
              <a:rPr lang="nb-NO"/>
              <a:t>Andre nivå</a:t>
            </a:r>
          </a:p>
          <a:p>
            <a:pPr lvl="2"/>
            <a:r>
              <a:rPr lang="nb-NO"/>
              <a:t>Tredje nivå</a:t>
            </a:r>
          </a:p>
        </p:txBody>
      </p:sp>
      <p:sp>
        <p:nvSpPr>
          <p:cNvPr id="6" name="Undertittel 2">
            <a:extLst>
              <a:ext uri="{FF2B5EF4-FFF2-40B4-BE49-F238E27FC236}">
                <a16:creationId xmlns:a16="http://schemas.microsoft.com/office/drawing/2014/main" id="{22992C68-F01A-A14A-90D5-FA24E8828EE7}"/>
              </a:ext>
            </a:extLst>
          </p:cNvPr>
          <p:cNvSpPr>
            <a:spLocks noGrp="1"/>
          </p:cNvSpPr>
          <p:nvPr>
            <p:ph type="subTitle" idx="1"/>
          </p:nvPr>
        </p:nvSpPr>
        <p:spPr>
          <a:xfrm>
            <a:off x="359999" y="3602038"/>
            <a:ext cx="5376000" cy="1622931"/>
          </a:xfrm>
          <a:prstGeom prst="rect">
            <a:avLst/>
          </a:prstGeom>
        </p:spPr>
        <p:txBody>
          <a:bodyPr/>
          <a:lstStyle>
            <a:lvl1pPr marL="0" indent="0" algn="l">
              <a:buNone/>
              <a:defRPr sz="20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7" name="Tittel 1">
            <a:extLst>
              <a:ext uri="{FF2B5EF4-FFF2-40B4-BE49-F238E27FC236}">
                <a16:creationId xmlns:a16="http://schemas.microsoft.com/office/drawing/2014/main" id="{603DB12F-5466-3548-8BC9-2C5B0E451D6A}"/>
              </a:ext>
            </a:extLst>
          </p:cNvPr>
          <p:cNvSpPr>
            <a:spLocks noGrp="1"/>
          </p:cNvSpPr>
          <p:nvPr>
            <p:ph type="title" hasCustomPrompt="1"/>
          </p:nvPr>
        </p:nvSpPr>
        <p:spPr>
          <a:xfrm>
            <a:off x="359999" y="1633030"/>
            <a:ext cx="5376000" cy="1876931"/>
          </a:xfrm>
          <a:prstGeom prst="rect">
            <a:avLst/>
          </a:prstGeom>
        </p:spPr>
        <p:txBody>
          <a:bodyPr anchor="b"/>
          <a:lstStyle>
            <a:lvl1pPr>
              <a:defRPr sz="4000" b="1" i="0">
                <a:solidFill>
                  <a:srgbClr val="000000"/>
                </a:solidFill>
                <a:latin typeface="Arial Narrow" panose="020B0604020202020204" pitchFamily="34" charset="0"/>
                <a:cs typeface="Arial Narrow" panose="020B0604020202020204" pitchFamily="34" charset="0"/>
              </a:defRPr>
            </a:lvl1pPr>
          </a:lstStyle>
          <a:p>
            <a:r>
              <a:rPr lang="nb-NO"/>
              <a:t>KLIKK FOR Å REDIGERE</a:t>
            </a:r>
          </a:p>
        </p:txBody>
      </p:sp>
    </p:spTree>
    <p:extLst>
      <p:ext uri="{BB962C8B-B14F-4D97-AF65-F5344CB8AC3E}">
        <p14:creationId xmlns:p14="http://schemas.microsoft.com/office/powerpoint/2010/main" val="428393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_1_Lysegrønn">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89D7BF71-25FF-4742-A92F-3F5CDC19149D}"/>
              </a:ext>
            </a:extLst>
          </p:cNvPr>
          <p:cNvSpPr>
            <a:spLocks noGrp="1"/>
          </p:cNvSpPr>
          <p:nvPr>
            <p:ph type="ctrTitle" hasCustomPrompt="1"/>
          </p:nvPr>
        </p:nvSpPr>
        <p:spPr>
          <a:xfrm>
            <a:off x="1633032" y="1633031"/>
            <a:ext cx="8925936" cy="1876931"/>
          </a:xfrm>
          <a:prstGeom prst="rect">
            <a:avLst/>
          </a:prstGeom>
        </p:spPr>
        <p:txBody>
          <a:bodyPr anchor="b"/>
          <a:lstStyle>
            <a:lvl1pPr algn="ctr">
              <a:defRPr sz="6600" b="1" i="0">
                <a:solidFill>
                  <a:schemeClr val="tx1"/>
                </a:solidFill>
                <a:latin typeface="Arial Narrow" panose="020B0604020202020204" pitchFamily="34" charset="0"/>
                <a:cs typeface="Arial Narrow" panose="020B0604020202020204" pitchFamily="34" charset="0"/>
              </a:defRPr>
            </a:lvl1pPr>
          </a:lstStyle>
          <a:p>
            <a:r>
              <a:rPr lang="nb-NO"/>
              <a:t>KLIKK FOR Å REDIGERE</a:t>
            </a:r>
          </a:p>
        </p:txBody>
      </p:sp>
      <p:sp>
        <p:nvSpPr>
          <p:cNvPr id="5" name="Undertittel 2">
            <a:extLst>
              <a:ext uri="{FF2B5EF4-FFF2-40B4-BE49-F238E27FC236}">
                <a16:creationId xmlns:a16="http://schemas.microsoft.com/office/drawing/2014/main" id="{34983217-5B55-E34E-B3C9-EAF56973DC2C}"/>
              </a:ext>
            </a:extLst>
          </p:cNvPr>
          <p:cNvSpPr>
            <a:spLocks noGrp="1"/>
          </p:cNvSpPr>
          <p:nvPr>
            <p:ph type="subTitle" idx="1"/>
          </p:nvPr>
        </p:nvSpPr>
        <p:spPr>
          <a:xfrm>
            <a:off x="1633032" y="3602038"/>
            <a:ext cx="8925936" cy="1611306"/>
          </a:xfrm>
          <a:prstGeom prst="rect">
            <a:avLst/>
          </a:prstGeom>
        </p:spPr>
        <p:txBody>
          <a:bodyPr/>
          <a:lstStyle>
            <a:lvl1pPr marL="0" indent="0" algn="ctr">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81052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tel og valgfritt foto_Lysegrønn">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B5413133-AE2A-F445-BB19-220649558E74}"/>
              </a:ext>
            </a:extLst>
          </p:cNvPr>
          <p:cNvSpPr>
            <a:spLocks noGrp="1"/>
          </p:cNvSpPr>
          <p:nvPr>
            <p:ph type="pic" sz="quarter" idx="11"/>
          </p:nvPr>
        </p:nvSpPr>
        <p:spPr>
          <a:xfrm>
            <a:off x="6095998" y="0"/>
            <a:ext cx="6096002" cy="6858000"/>
          </a:xfrm>
          <a:prstGeom prst="rect">
            <a:avLst/>
          </a:prstGeom>
        </p:spPr>
        <p:txBody>
          <a:bodyPr/>
          <a:lstStyle>
            <a:lvl1pPr>
              <a:defRPr sz="2000" b="0" i="0">
                <a:solidFill>
                  <a:srgbClr val="000000"/>
                </a:solidFill>
                <a:latin typeface="Arial" panose="020B0604020202020204" pitchFamily="34" charset="0"/>
                <a:cs typeface="Arial" panose="020B0604020202020204" pitchFamily="34" charset="0"/>
              </a:defRPr>
            </a:lvl1pPr>
          </a:lstStyle>
          <a:p>
            <a:r>
              <a:rPr lang="nb-NO"/>
              <a:t>Klikk på ikonet for å legge til et bilde</a:t>
            </a:r>
          </a:p>
        </p:txBody>
      </p:sp>
      <p:sp>
        <p:nvSpPr>
          <p:cNvPr id="36" name="Rektangel 35">
            <a:extLst>
              <a:ext uri="{FF2B5EF4-FFF2-40B4-BE49-F238E27FC236}">
                <a16:creationId xmlns:a16="http://schemas.microsoft.com/office/drawing/2014/main" id="{3B4DF016-C3EB-4F42-B219-1511D26DDD58}"/>
              </a:ext>
            </a:extLst>
          </p:cNvPr>
          <p:cNvSpPr/>
          <p:nvPr userDrawn="1"/>
        </p:nvSpPr>
        <p:spPr>
          <a:xfrm>
            <a:off x="0" y="0"/>
            <a:ext cx="6096000" cy="6858000"/>
          </a:xfrm>
          <a:prstGeom prst="rect">
            <a:avLst/>
          </a:prstGeom>
          <a:solidFill>
            <a:srgbClr val="B4E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Undertittel 2">
            <a:extLst>
              <a:ext uri="{FF2B5EF4-FFF2-40B4-BE49-F238E27FC236}">
                <a16:creationId xmlns:a16="http://schemas.microsoft.com/office/drawing/2014/main" id="{5B632660-1966-0948-9CF2-A911D891A23B}"/>
              </a:ext>
            </a:extLst>
          </p:cNvPr>
          <p:cNvSpPr>
            <a:spLocks noGrp="1"/>
          </p:cNvSpPr>
          <p:nvPr>
            <p:ph type="subTitle" idx="1"/>
          </p:nvPr>
        </p:nvSpPr>
        <p:spPr>
          <a:xfrm>
            <a:off x="359999" y="3602038"/>
            <a:ext cx="5376000" cy="1622931"/>
          </a:xfrm>
          <a:prstGeom prst="rect">
            <a:avLst/>
          </a:prstGeom>
        </p:spPr>
        <p:txBody>
          <a:bodyPr/>
          <a:lstStyle>
            <a:lvl1pPr marL="0" indent="0" algn="l">
              <a:buNone/>
              <a:defRPr sz="20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7" name="Tittel 1">
            <a:extLst>
              <a:ext uri="{FF2B5EF4-FFF2-40B4-BE49-F238E27FC236}">
                <a16:creationId xmlns:a16="http://schemas.microsoft.com/office/drawing/2014/main" id="{40917F6B-417A-414A-B149-9F8CEFF775C5}"/>
              </a:ext>
            </a:extLst>
          </p:cNvPr>
          <p:cNvSpPr>
            <a:spLocks noGrp="1"/>
          </p:cNvSpPr>
          <p:nvPr>
            <p:ph type="title" hasCustomPrompt="1"/>
          </p:nvPr>
        </p:nvSpPr>
        <p:spPr>
          <a:xfrm>
            <a:off x="359999" y="1633030"/>
            <a:ext cx="5376000" cy="1876931"/>
          </a:xfrm>
          <a:prstGeom prst="rect">
            <a:avLst/>
          </a:prstGeom>
        </p:spPr>
        <p:txBody>
          <a:bodyPr anchor="b"/>
          <a:lstStyle>
            <a:lvl1pPr>
              <a:defRPr sz="4000" b="1" i="0">
                <a:solidFill>
                  <a:srgbClr val="000000"/>
                </a:solidFill>
                <a:latin typeface="Arial Narrow" panose="020B0604020202020204" pitchFamily="34" charset="0"/>
                <a:cs typeface="Arial Narrow" panose="020B0604020202020204" pitchFamily="34" charset="0"/>
              </a:defRPr>
            </a:lvl1pPr>
          </a:lstStyle>
          <a:p>
            <a:r>
              <a:rPr lang="nb-NO"/>
              <a:t>KLIKK FOR Å REDIGERE</a:t>
            </a:r>
          </a:p>
        </p:txBody>
      </p:sp>
    </p:spTree>
    <p:extLst>
      <p:ext uri="{BB962C8B-B14F-4D97-AF65-F5344CB8AC3E}">
        <p14:creationId xmlns:p14="http://schemas.microsoft.com/office/powerpoint/2010/main" val="150784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lysbilde_1_Lyserø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9CEA70BE-F1D5-1647-9A04-147506F8396F}"/>
              </a:ext>
            </a:extLst>
          </p:cNvPr>
          <p:cNvSpPr>
            <a:spLocks noGrp="1"/>
          </p:cNvSpPr>
          <p:nvPr>
            <p:ph type="ctrTitle" hasCustomPrompt="1"/>
          </p:nvPr>
        </p:nvSpPr>
        <p:spPr>
          <a:xfrm>
            <a:off x="1633032" y="1633031"/>
            <a:ext cx="8925936" cy="1876931"/>
          </a:xfrm>
          <a:prstGeom prst="rect">
            <a:avLst/>
          </a:prstGeom>
        </p:spPr>
        <p:txBody>
          <a:bodyPr anchor="b"/>
          <a:lstStyle>
            <a:lvl1pPr algn="ctr">
              <a:defRPr sz="6600" b="1" i="0">
                <a:solidFill>
                  <a:schemeClr val="tx1"/>
                </a:solidFill>
                <a:latin typeface="Arial Narrow" panose="020B0604020202020204" pitchFamily="34" charset="0"/>
                <a:cs typeface="Arial Narrow" panose="020B0604020202020204" pitchFamily="34" charset="0"/>
              </a:defRPr>
            </a:lvl1pPr>
          </a:lstStyle>
          <a:p>
            <a:r>
              <a:rPr lang="nb-NO"/>
              <a:t>KLIKK FOR Å REDIGERE</a:t>
            </a:r>
          </a:p>
        </p:txBody>
      </p:sp>
      <p:sp>
        <p:nvSpPr>
          <p:cNvPr id="5" name="Undertittel 2">
            <a:extLst>
              <a:ext uri="{FF2B5EF4-FFF2-40B4-BE49-F238E27FC236}">
                <a16:creationId xmlns:a16="http://schemas.microsoft.com/office/drawing/2014/main" id="{F39536A6-C9B4-1340-8BCD-F43FA7ACBC22}"/>
              </a:ext>
            </a:extLst>
          </p:cNvPr>
          <p:cNvSpPr>
            <a:spLocks noGrp="1"/>
          </p:cNvSpPr>
          <p:nvPr>
            <p:ph type="subTitle" idx="1"/>
          </p:nvPr>
        </p:nvSpPr>
        <p:spPr>
          <a:xfrm>
            <a:off x="1633032" y="3602038"/>
            <a:ext cx="8925936" cy="1611306"/>
          </a:xfrm>
          <a:prstGeom prst="rect">
            <a:avLst/>
          </a:prstGeom>
        </p:spPr>
        <p:txBody>
          <a:bodyPr/>
          <a:lstStyle>
            <a:lvl1pPr marL="0" indent="0" algn="ctr">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41636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lysbilde_2 med valgfritt foto">
    <p:spTree>
      <p:nvGrpSpPr>
        <p:cNvPr id="1" name=""/>
        <p:cNvGrpSpPr/>
        <p:nvPr/>
      </p:nvGrpSpPr>
      <p:grpSpPr>
        <a:xfrm>
          <a:off x="0" y="0"/>
          <a:ext cx="0" cy="0"/>
          <a:chOff x="0" y="0"/>
          <a:chExt cx="0" cy="0"/>
        </a:xfrm>
      </p:grpSpPr>
      <p:sp>
        <p:nvSpPr>
          <p:cNvPr id="39" name="Plassholder for bilde 27">
            <a:extLst>
              <a:ext uri="{FF2B5EF4-FFF2-40B4-BE49-F238E27FC236}">
                <a16:creationId xmlns:a16="http://schemas.microsoft.com/office/drawing/2014/main" id="{6D8938C2-05A6-5647-8059-EE372F8075CA}"/>
              </a:ext>
            </a:extLst>
          </p:cNvPr>
          <p:cNvSpPr>
            <a:spLocks noGrp="1"/>
          </p:cNvSpPr>
          <p:nvPr>
            <p:ph type="pic" sz="quarter" idx="10"/>
          </p:nvPr>
        </p:nvSpPr>
        <p:spPr>
          <a:xfrm>
            <a:off x="0" y="0"/>
            <a:ext cx="12192000" cy="6858000"/>
          </a:xfrm>
          <a:prstGeom prst="rect">
            <a:avLst/>
          </a:prstGeom>
        </p:spPr>
        <p:txBody>
          <a:bodyPr/>
          <a:lstStyle>
            <a:lvl1pPr algn="r">
              <a:defRPr sz="2000" b="0" i="0">
                <a:latin typeface="Arial" panose="020B0604020202020204" pitchFamily="34" charset="0"/>
                <a:cs typeface="Arial" panose="020B0604020202020204" pitchFamily="34" charset="0"/>
              </a:defRPr>
            </a:lvl1pPr>
          </a:lstStyle>
          <a:p>
            <a:r>
              <a:rPr lang="nb-NO"/>
              <a:t>Klikk på ikonet for å legge til et bilde</a:t>
            </a:r>
          </a:p>
        </p:txBody>
      </p:sp>
      <p:sp>
        <p:nvSpPr>
          <p:cNvPr id="5" name="Tittel 1">
            <a:extLst>
              <a:ext uri="{FF2B5EF4-FFF2-40B4-BE49-F238E27FC236}">
                <a16:creationId xmlns:a16="http://schemas.microsoft.com/office/drawing/2014/main" id="{C985E623-268A-5249-8EB9-920BC4103CCD}"/>
              </a:ext>
            </a:extLst>
          </p:cNvPr>
          <p:cNvSpPr>
            <a:spLocks noGrp="1"/>
          </p:cNvSpPr>
          <p:nvPr>
            <p:ph type="ctrTitle" hasCustomPrompt="1"/>
          </p:nvPr>
        </p:nvSpPr>
        <p:spPr>
          <a:xfrm>
            <a:off x="360000" y="435795"/>
            <a:ext cx="5735999" cy="2142303"/>
          </a:xfrm>
          <a:prstGeom prst="rect">
            <a:avLst/>
          </a:prstGeom>
        </p:spPr>
        <p:txBody>
          <a:bodyPr anchor="b"/>
          <a:lstStyle>
            <a:lvl1pPr algn="l">
              <a:defRPr sz="6600" b="1" i="0" cap="all" baseline="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a:t>KLIKK FOR Å </a:t>
            </a:r>
            <a:r>
              <a:rPr lang="nb-NO" err="1"/>
              <a:t>REDIGERe</a:t>
            </a:r>
            <a:endParaRPr lang="nb-NO"/>
          </a:p>
        </p:txBody>
      </p:sp>
      <p:sp>
        <p:nvSpPr>
          <p:cNvPr id="6" name="Undertittel 2">
            <a:extLst>
              <a:ext uri="{FF2B5EF4-FFF2-40B4-BE49-F238E27FC236}">
                <a16:creationId xmlns:a16="http://schemas.microsoft.com/office/drawing/2014/main" id="{D235C944-D8CC-6646-9274-421E2848A2EB}"/>
              </a:ext>
            </a:extLst>
          </p:cNvPr>
          <p:cNvSpPr>
            <a:spLocks noGrp="1"/>
          </p:cNvSpPr>
          <p:nvPr>
            <p:ph type="subTitle" idx="1"/>
          </p:nvPr>
        </p:nvSpPr>
        <p:spPr>
          <a:xfrm>
            <a:off x="360000" y="2668913"/>
            <a:ext cx="5735999" cy="1612567"/>
          </a:xfrm>
          <a:prstGeom prst="rect">
            <a:avLst/>
          </a:prstGeom>
        </p:spPr>
        <p:txBody>
          <a:bodyPr/>
          <a:lstStyle>
            <a:lvl1pPr marL="0" indent="0" algn="l">
              <a:buNone/>
              <a:defRPr sz="2400" b="0" i="0">
                <a:solidFill>
                  <a:srgbClr val="000000"/>
                </a:solidFill>
                <a:highlight>
                  <a:srgbClr val="FFFF00"/>
                </a:highligh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16204896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amnesty.no/" TargetMode="Externa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D8CA"/>
        </a:solidFill>
        <a:effectLst/>
      </p:bgPr>
    </p:bg>
    <p:spTree>
      <p:nvGrpSpPr>
        <p:cNvPr id="1" name=""/>
        <p:cNvGrpSpPr/>
        <p:nvPr/>
      </p:nvGrpSpPr>
      <p:grpSpPr>
        <a:xfrm>
          <a:off x="0" y="0"/>
          <a:ext cx="0" cy="0"/>
          <a:chOff x="0" y="0"/>
          <a:chExt cx="0" cy="0"/>
        </a:xfrm>
      </p:grpSpPr>
      <p:pic>
        <p:nvPicPr>
          <p:cNvPr id="4" name="Bilde 3">
            <a:hlinkClick r:id="rId11"/>
            <a:extLst>
              <a:ext uri="{FF2B5EF4-FFF2-40B4-BE49-F238E27FC236}">
                <a16:creationId xmlns:a16="http://schemas.microsoft.com/office/drawing/2014/main" id="{232E7C60-F83E-BB43-989F-46462012ED39}"/>
              </a:ext>
            </a:extLst>
          </p:cNvPr>
          <p:cNvPicPr>
            <a:picLocks noChangeAspect="1"/>
          </p:cNvPicPr>
          <p:nvPr userDrawn="1"/>
        </p:nvPicPr>
        <p:blipFill>
          <a:blip r:embed="rId12"/>
          <a:stretch>
            <a:fillRect/>
          </a:stretch>
        </p:blipFill>
        <p:spPr>
          <a:xfrm>
            <a:off x="10558968" y="5952875"/>
            <a:ext cx="1273032" cy="540000"/>
          </a:xfrm>
          <a:prstGeom prst="rect">
            <a:avLst/>
          </a:prstGeom>
          <a:noFill/>
          <a:ln>
            <a:noFill/>
          </a:ln>
        </p:spPr>
      </p:pic>
    </p:spTree>
    <p:extLst>
      <p:ext uri="{BB962C8B-B14F-4D97-AF65-F5344CB8AC3E}">
        <p14:creationId xmlns:p14="http://schemas.microsoft.com/office/powerpoint/2010/main" val="2380607847"/>
      </p:ext>
    </p:extLst>
  </p:cSld>
  <p:clrMap bg1="lt1" tx1="dk1" bg2="lt2" tx2="dk2" accent1="accent1" accent2="accent2" accent3="accent3" accent4="accent4" accent5="accent5" accent6="accent6" hlink="hlink" folHlink="folHlink"/>
  <p:sldLayoutIdLst>
    <p:sldLayoutId id="2147483704" r:id="rId1"/>
    <p:sldLayoutId id="2147483711" r:id="rId2"/>
    <p:sldLayoutId id="2147483701" r:id="rId3"/>
    <p:sldLayoutId id="2147483703" r:id="rId4"/>
    <p:sldLayoutId id="2147483699" r:id="rId5"/>
    <p:sldLayoutId id="2147483693" r:id="rId6"/>
    <p:sldLayoutId id="2147483702" r:id="rId7"/>
    <p:sldLayoutId id="2147483692"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video" Target="https://www.youtube.com/embed/xmpoAHpJ-hM?feature=oembed" TargetMode="Externa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https://www.youtube.com/embed/NxzBBR4zWF8?feature=oembed" TargetMode="Externa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dinutvei.no/" TargetMode="External"/><Relationship Id="rId5" Type="http://schemas.openxmlformats.org/officeDocument/2006/relationships/hyperlink" Target="https://www.dixi.no/&#8203;" TargetMode="External"/><Relationship Id="rId4" Type="http://schemas.openxmlformats.org/officeDocument/2006/relationships/hyperlink" Target="https://www.norceresearch.no/nasjonalt-kompetansesenter-for-legevaktmedisin/overgrepsmottak-i-norg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09_362CC34C.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de 5">
            <a:extLst>
              <a:ext uri="{FF2B5EF4-FFF2-40B4-BE49-F238E27FC236}">
                <a16:creationId xmlns:a16="http://schemas.microsoft.com/office/drawing/2014/main" id="{1581D61F-1662-4A44-99CB-875167CC0682}"/>
              </a:ext>
            </a:extLst>
          </p:cNvPr>
          <p:cNvPicPr>
            <a:picLocks noGrp="1" noChangeAspect="1"/>
          </p:cNvPicPr>
          <p:nvPr>
            <p:ph type="pic" sz="quarter" idx="10"/>
          </p:nvPr>
        </p:nvPicPr>
        <p:blipFill rotWithShape="1">
          <a:blip r:embed="rId3"/>
          <a:srcRect l="2312" r="2312"/>
          <a:stretch/>
        </p:blipFill>
        <p:spPr>
          <a:xfrm>
            <a:off x="0" y="-14591"/>
            <a:ext cx="12192000" cy="6858000"/>
          </a:xfrm>
        </p:spPr>
      </p:pic>
    </p:spTree>
    <p:extLst>
      <p:ext uri="{BB962C8B-B14F-4D97-AF65-F5344CB8AC3E}">
        <p14:creationId xmlns:p14="http://schemas.microsoft.com/office/powerpoint/2010/main" val="1579887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skjermbilde, sort, Grafikk, tekst&#10;&#10;Automatisk generert beskrivelse">
            <a:extLst>
              <a:ext uri="{FF2B5EF4-FFF2-40B4-BE49-F238E27FC236}">
                <a16:creationId xmlns:a16="http://schemas.microsoft.com/office/drawing/2014/main" id="{BF78343E-AC51-9B90-F083-F3C49F14B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lassholder for bilde 4" descr="Et bilde som inneholder tekst&#10;&#10;Automatisk generert beskrivelse">
            <a:extLst>
              <a:ext uri="{FF2B5EF4-FFF2-40B4-BE49-F238E27FC236}">
                <a16:creationId xmlns:a16="http://schemas.microsoft.com/office/drawing/2014/main" id="{15DED426-E571-AF1D-A8C0-307E4D69D557}"/>
              </a:ext>
            </a:extLst>
          </p:cNvPr>
          <p:cNvPicPr>
            <a:picLocks noGrp="1" noChangeAspect="1"/>
          </p:cNvPicPr>
          <p:nvPr>
            <p:ph type="pic" sz="quarter" idx="4294967295"/>
          </p:nvPr>
        </p:nvPicPr>
        <p:blipFill rotWithShape="1">
          <a:blip r:embed="rId4">
            <a:extLst>
              <a:ext uri="{BEBA8EAE-BF5A-486C-A8C5-ECC9F3942E4B}">
                <a14:imgProps xmlns:a14="http://schemas.microsoft.com/office/drawing/2010/main">
                  <a14:imgLayer r:embed="rId5">
                    <a14:imgEffect>
                      <a14:backgroundRemoval t="5093" b="82593" l="5741" r="95000">
                        <a14:foregroundMark x1="34352" y1="74074" x2="22407" y2="70926"/>
                        <a14:foregroundMark x1="22407" y1="70926" x2="17500" y2="63796"/>
                        <a14:foregroundMark x1="17500" y1="63796" x2="38241" y2="62315"/>
                        <a14:foregroundMark x1="38241" y1="62315" x2="39722" y2="69815"/>
                        <a14:foregroundMark x1="39722" y1="69815" x2="30741" y2="73241"/>
                        <a14:foregroundMark x1="30741" y1="73241" x2="28148" y2="73519"/>
                        <a14:foregroundMark x1="24722" y1="80556" x2="13148" y2="78333"/>
                        <a14:foregroundMark x1="13148" y1="78333" x2="9815" y2="68981"/>
                        <a14:foregroundMark x1="9815" y1="68981" x2="25741" y2="69259"/>
                        <a14:foregroundMark x1="25741" y1="69259" x2="42593" y2="66944"/>
                        <a14:foregroundMark x1="28981" y1="82593" x2="28981" y2="82593"/>
                        <a14:foregroundMark x1="28981" y1="82593" x2="29259" y2="80278"/>
                        <a14:foregroundMark x1="5741" y1="64352" x2="5741" y2="63241"/>
                        <a14:foregroundMark x1="32407" y1="18704" x2="43704" y2="12037"/>
                        <a14:foregroundMark x1="43704" y1="12037" x2="54167" y2="10370"/>
                        <a14:foregroundMark x1="54167" y1="10370" x2="66759" y2="10648"/>
                        <a14:foregroundMark x1="66759" y1="10648" x2="57870" y2="17685"/>
                        <a14:foregroundMark x1="57870" y1="17685" x2="43333" y2="20185"/>
                        <a14:foregroundMark x1="43333" y1="20185" x2="56111" y2="21481"/>
                        <a14:foregroundMark x1="56111" y1="21481" x2="46852" y2="29074"/>
                        <a14:foregroundMark x1="46852" y1="29074" x2="64722" y2="34352"/>
                        <a14:foregroundMark x1="38333" y1="14722" x2="42963" y2="31111"/>
                        <a14:foregroundMark x1="42963" y1="31111" x2="47685" y2="38241"/>
                        <a14:foregroundMark x1="47685" y1="38241" x2="42593" y2="23241"/>
                        <a14:foregroundMark x1="42593" y1="23241" x2="47037" y2="35093"/>
                        <a14:foregroundMark x1="47037" y1="35093" x2="43519" y2="18796"/>
                        <a14:foregroundMark x1="43519" y1="18796" x2="66481" y2="21296"/>
                        <a14:foregroundMark x1="39259" y1="31204" x2="62222" y2="32315"/>
                        <a14:foregroundMark x1="34352" y1="21296" x2="43056" y2="31852"/>
                        <a14:foregroundMark x1="43056" y1="31852" x2="38981" y2="20463"/>
                        <a14:foregroundMark x1="38981" y1="20463" x2="41389" y2="32315"/>
                        <a14:foregroundMark x1="41389" y1="32315" x2="40463" y2="21204"/>
                        <a14:foregroundMark x1="40463" y1="21204" x2="37500" y2="20741"/>
                        <a14:foregroundMark x1="38056" y1="7407" x2="46759" y2="7222"/>
                        <a14:foregroundMark x1="46759" y1="7222" x2="55926" y2="7685"/>
                        <a14:foregroundMark x1="55926" y1="7685" x2="60741" y2="7685"/>
                        <a14:foregroundMark x1="43519" y1="5093" x2="43519" y2="5093"/>
                        <a14:foregroundMark x1="87778" y1="71481" x2="78889" y2="70648"/>
                        <a14:foregroundMark x1="78889" y1="70648" x2="76852" y2="63611"/>
                        <a14:foregroundMark x1="76852" y1="63611" x2="87593" y2="63796"/>
                        <a14:foregroundMark x1="87593" y1="63796" x2="72685" y2="70833"/>
                        <a14:foregroundMark x1="72685" y1="70833" x2="69815" y2="62870"/>
                        <a14:foregroundMark x1="69815" y1="62870" x2="76944" y2="58056"/>
                        <a14:foregroundMark x1="76944" y1="58056" x2="87130" y2="58426"/>
                        <a14:foregroundMark x1="87130" y1="58426" x2="76481" y2="65556"/>
                        <a14:foregroundMark x1="76481" y1="65556" x2="72685" y2="65556"/>
                        <a14:foregroundMark x1="92315" y1="70648" x2="95000" y2="63241"/>
                        <a14:foregroundMark x1="95000" y1="63241" x2="91389" y2="61852"/>
                      </a14:backgroundRemoval>
                    </a14:imgEffect>
                  </a14:imgLayer>
                </a14:imgProps>
              </a:ext>
            </a:extLst>
          </a:blip>
          <a:srcRect l="-1750" t="-2090" b="10847"/>
          <a:stretch/>
        </p:blipFill>
        <p:spPr>
          <a:xfrm>
            <a:off x="0" y="315731"/>
            <a:ext cx="6622700" cy="5938736"/>
          </a:xfrm>
          <a:prstGeom prst="rect">
            <a:avLst/>
          </a:prstGeom>
        </p:spPr>
      </p:pic>
      <p:sp>
        <p:nvSpPr>
          <p:cNvPr id="6" name="Tittel 3">
            <a:extLst>
              <a:ext uri="{FF2B5EF4-FFF2-40B4-BE49-F238E27FC236}">
                <a16:creationId xmlns:a16="http://schemas.microsoft.com/office/drawing/2014/main" id="{E791FBDF-6531-9F93-A1CD-01660706BBE0}"/>
              </a:ext>
            </a:extLst>
          </p:cNvPr>
          <p:cNvSpPr txBox="1">
            <a:spLocks/>
          </p:cNvSpPr>
          <p:nvPr/>
        </p:nvSpPr>
        <p:spPr>
          <a:xfrm>
            <a:off x="6622700" y="1707608"/>
            <a:ext cx="5376000" cy="1876931"/>
          </a:xfrm>
          <a:prstGeom prst="rect">
            <a:avLst/>
          </a:prstGeom>
        </p:spPr>
        <p:txBody>
          <a:bodyPr anchor="b"/>
          <a:lstStyle>
            <a:lvl1pPr algn="l" defTabSz="914400" rtl="0" eaLnBrk="1" latinLnBrk="0" hangingPunct="1">
              <a:lnSpc>
                <a:spcPct val="90000"/>
              </a:lnSpc>
              <a:spcBef>
                <a:spcPct val="0"/>
              </a:spcBef>
              <a:buNone/>
              <a:defRPr sz="4000" b="1" i="0" kern="1200">
                <a:solidFill>
                  <a:srgbClr val="000000"/>
                </a:solidFill>
                <a:latin typeface="Arial Narrow" panose="020B0604020202020204" pitchFamily="34" charset="0"/>
                <a:ea typeface="+mj-ea"/>
                <a:cs typeface="Arial Narrow" panose="020B0604020202020204" pitchFamily="34" charset="0"/>
              </a:defRPr>
            </a:lvl1pPr>
          </a:lstStyle>
          <a:p>
            <a:r>
              <a:rPr lang="nb-NO"/>
              <a:t>Samtykke kan gis på forskjellige måter.</a:t>
            </a:r>
            <a:endParaRPr lang="en-US"/>
          </a:p>
        </p:txBody>
      </p:sp>
    </p:spTree>
    <p:extLst>
      <p:ext uri="{BB962C8B-B14F-4D97-AF65-F5344CB8AC3E}">
        <p14:creationId xmlns:p14="http://schemas.microsoft.com/office/powerpoint/2010/main" val="962120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skjermbilde, sort, Grafikk, tekst&#10;&#10;Automatisk generert beskrivelse">
            <a:extLst>
              <a:ext uri="{FF2B5EF4-FFF2-40B4-BE49-F238E27FC236}">
                <a16:creationId xmlns:a16="http://schemas.microsoft.com/office/drawing/2014/main" id="{C0E9F63A-169D-2B3C-6D79-EADB3FC74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D9C1253E-DBDF-62B5-E0E9-8E7A487DB109}"/>
              </a:ext>
            </a:extLst>
          </p:cNvPr>
          <p:cNvSpPr>
            <a:spLocks noGrp="1"/>
          </p:cNvSpPr>
          <p:nvPr>
            <p:ph type="ctrTitle"/>
          </p:nvPr>
        </p:nvSpPr>
        <p:spPr>
          <a:xfrm>
            <a:off x="4119007" y="2357848"/>
            <a:ext cx="6858000" cy="2142303"/>
          </a:xfrm>
        </p:spPr>
        <p:txBody>
          <a:bodyPr/>
          <a:lstStyle/>
          <a:p>
            <a:r>
              <a:rPr lang="en-US" cap="none" err="1"/>
              <a:t>Hvorfor</a:t>
            </a:r>
            <a:r>
              <a:rPr lang="en-US" cap="none"/>
              <a:t> </a:t>
            </a:r>
            <a:r>
              <a:rPr lang="en-US" cap="none" err="1"/>
              <a:t>snakker</a:t>
            </a:r>
            <a:r>
              <a:rPr lang="en-US" cap="none"/>
              <a:t> vi om </a:t>
            </a:r>
            <a:r>
              <a:rPr lang="en-US" cap="none" err="1"/>
              <a:t>samtykke</a:t>
            </a:r>
            <a:r>
              <a:rPr lang="en-US" cap="none"/>
              <a:t>?</a:t>
            </a:r>
          </a:p>
        </p:txBody>
      </p:sp>
      <p:pic>
        <p:nvPicPr>
          <p:cNvPr id="7" name="Bilde 6" descr="Et bilde som inneholder tegnefilm, Menneskeansikt, illustrasjon, klær&#10;&#10;Automatisk generert beskrivelse">
            <a:extLst>
              <a:ext uri="{FF2B5EF4-FFF2-40B4-BE49-F238E27FC236}">
                <a16:creationId xmlns:a16="http://schemas.microsoft.com/office/drawing/2014/main" id="{051992CA-0094-3AD0-651D-B41160997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465" y="387794"/>
            <a:ext cx="6470206" cy="6470206"/>
          </a:xfrm>
          <a:prstGeom prst="rect">
            <a:avLst/>
          </a:prstGeom>
        </p:spPr>
      </p:pic>
    </p:spTree>
    <p:extLst>
      <p:ext uri="{BB962C8B-B14F-4D97-AF65-F5344CB8AC3E}">
        <p14:creationId xmlns:p14="http://schemas.microsoft.com/office/powerpoint/2010/main" val="3038531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tittel 6">
            <a:extLst>
              <a:ext uri="{FF2B5EF4-FFF2-40B4-BE49-F238E27FC236}">
                <a16:creationId xmlns:a16="http://schemas.microsoft.com/office/drawing/2014/main" id="{C7B691E9-16B1-0BAF-A104-A35BFC06D060}"/>
              </a:ext>
            </a:extLst>
          </p:cNvPr>
          <p:cNvSpPr>
            <a:spLocks noGrp="1"/>
          </p:cNvSpPr>
          <p:nvPr>
            <p:ph type="subTitle" idx="1"/>
          </p:nvPr>
        </p:nvSpPr>
        <p:spPr/>
        <p:txBody>
          <a:bodyPr/>
          <a:lstStyle/>
          <a:p>
            <a:endParaRPr lang="en-US"/>
          </a:p>
        </p:txBody>
      </p:sp>
      <p:pic>
        <p:nvPicPr>
          <p:cNvPr id="2" name="Media på Internett 1" title="Lurer du på hva et samtykke er?">
            <a:hlinkClick r:id="" action="ppaction://media"/>
            <a:extLst>
              <a:ext uri="{FF2B5EF4-FFF2-40B4-BE49-F238E27FC236}">
                <a16:creationId xmlns:a16="http://schemas.microsoft.com/office/drawing/2014/main" id="{E964C39C-9EBB-8C06-7F83-A3702CA7454F}"/>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417659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skjermbilde, sort, Grafikk, tekst&#10;&#10;Automatisk generert beskrivelse">
            <a:extLst>
              <a:ext uri="{FF2B5EF4-FFF2-40B4-BE49-F238E27FC236}">
                <a16:creationId xmlns:a16="http://schemas.microsoft.com/office/drawing/2014/main" id="{61BB3885-38A1-3C14-D89B-AA2873AB9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Bilde 7" descr="Et bilde som inneholder tekst, Grafikk, Font, skjermbilde&#10;&#10;Automatisk generert beskrivelse">
            <a:extLst>
              <a:ext uri="{FF2B5EF4-FFF2-40B4-BE49-F238E27FC236}">
                <a16:creationId xmlns:a16="http://schemas.microsoft.com/office/drawing/2014/main" id="{DACFA46B-AB39-577C-99EC-02F785258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67" y="232986"/>
            <a:ext cx="10792066" cy="6070538"/>
          </a:xfrm>
          <a:prstGeom prst="rect">
            <a:avLst/>
          </a:prstGeom>
        </p:spPr>
      </p:pic>
    </p:spTree>
    <p:extLst>
      <p:ext uri="{BB962C8B-B14F-4D97-AF65-F5344CB8AC3E}">
        <p14:creationId xmlns:p14="http://schemas.microsoft.com/office/powerpoint/2010/main" val="3631472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5404FB-DDE8-DCD6-EBC8-24A967285E19}"/>
              </a:ext>
            </a:extLst>
          </p:cNvPr>
          <p:cNvSpPr>
            <a:spLocks noGrp="1"/>
          </p:cNvSpPr>
          <p:nvPr>
            <p:ph type="ctrTitle"/>
          </p:nvPr>
        </p:nvSpPr>
        <p:spPr/>
        <p:txBody>
          <a:bodyPr/>
          <a:lstStyle/>
          <a:p>
            <a:endParaRPr lang="en-US"/>
          </a:p>
        </p:txBody>
      </p:sp>
      <p:sp>
        <p:nvSpPr>
          <p:cNvPr id="3" name="Undertittel 2">
            <a:extLst>
              <a:ext uri="{FF2B5EF4-FFF2-40B4-BE49-F238E27FC236}">
                <a16:creationId xmlns:a16="http://schemas.microsoft.com/office/drawing/2014/main" id="{22F9BC65-45E7-4DDD-1B33-6FCAD991A909}"/>
              </a:ext>
            </a:extLst>
          </p:cNvPr>
          <p:cNvSpPr>
            <a:spLocks noGrp="1"/>
          </p:cNvSpPr>
          <p:nvPr>
            <p:ph type="subTitle" idx="1"/>
          </p:nvPr>
        </p:nvSpPr>
        <p:spPr/>
        <p:txBody>
          <a:bodyPr/>
          <a:lstStyle/>
          <a:p>
            <a:endParaRPr lang="en-US"/>
          </a:p>
        </p:txBody>
      </p:sp>
      <p:pic>
        <p:nvPicPr>
          <p:cNvPr id="4" name="Media på Internett 3" title="Har du lyst?">
            <a:hlinkClick r:id="" action="ppaction://media"/>
            <a:extLst>
              <a:ext uri="{FF2B5EF4-FFF2-40B4-BE49-F238E27FC236}">
                <a16:creationId xmlns:a16="http://schemas.microsoft.com/office/drawing/2014/main" id="{2F21E97A-9912-24B2-86D4-8F32D163BBCB}"/>
              </a:ext>
            </a:extLst>
          </p:cNvPr>
          <p:cNvPicPr>
            <a:picLocks noRot="1" noChangeAspect="1"/>
          </p:cNvPicPr>
          <p:nvPr>
            <a:videoFile r:link="rId1"/>
          </p:nvPr>
        </p:nvPicPr>
        <p:blipFill>
          <a:blip r:embed="rId4"/>
          <a:stretch>
            <a:fillRect/>
          </a:stretch>
        </p:blipFill>
        <p:spPr>
          <a:xfrm>
            <a:off x="32386" y="0"/>
            <a:ext cx="12138053" cy="6858000"/>
          </a:xfrm>
          <a:prstGeom prst="rect">
            <a:avLst/>
          </a:prstGeom>
        </p:spPr>
      </p:pic>
    </p:spTree>
    <p:extLst>
      <p:ext uri="{BB962C8B-B14F-4D97-AF65-F5344CB8AC3E}">
        <p14:creationId xmlns:p14="http://schemas.microsoft.com/office/powerpoint/2010/main" val="277402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E7BF"/>
        </a:solidFill>
        <a:effectLst/>
      </p:bgPr>
    </p:bg>
    <p:spTree>
      <p:nvGrpSpPr>
        <p:cNvPr id="1" name=""/>
        <p:cNvGrpSpPr/>
        <p:nvPr/>
      </p:nvGrpSpPr>
      <p:grpSpPr>
        <a:xfrm>
          <a:off x="0" y="0"/>
          <a:ext cx="0" cy="0"/>
          <a:chOff x="0" y="0"/>
          <a:chExt cx="0" cy="0"/>
        </a:xfrm>
      </p:grpSpPr>
      <p:pic>
        <p:nvPicPr>
          <p:cNvPr id="3" name="Bilde 2" descr="Et bilde som inneholder skjermbilde, sort, Grafikk, tekst&#10;&#10;Automatisk generert beskrivelse">
            <a:extLst>
              <a:ext uri="{FF2B5EF4-FFF2-40B4-BE49-F238E27FC236}">
                <a16:creationId xmlns:a16="http://schemas.microsoft.com/office/drawing/2014/main" id="{D5E76DDC-722D-8746-C45B-C43CABCD1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Plassholder for tekst 1">
            <a:extLst>
              <a:ext uri="{FF2B5EF4-FFF2-40B4-BE49-F238E27FC236}">
                <a16:creationId xmlns:a16="http://schemas.microsoft.com/office/drawing/2014/main" id="{FF524066-C2D7-C7A9-25C0-E38EA6FC360D}"/>
              </a:ext>
            </a:extLst>
          </p:cNvPr>
          <p:cNvSpPr>
            <a:spLocks noGrp="1"/>
          </p:cNvSpPr>
          <p:nvPr>
            <p:ph type="subTitle" idx="1"/>
          </p:nvPr>
        </p:nvSpPr>
        <p:spPr>
          <a:xfrm>
            <a:off x="1105787" y="2198170"/>
            <a:ext cx="8057668" cy="3279942"/>
          </a:xfrm>
          <a:prstGeom prst="rect">
            <a:avLst/>
          </a:prstGeom>
        </p:spPr>
        <p:txBody>
          <a:bodyPr/>
          <a:lstStyle/>
          <a:p>
            <a:pPr marL="0" indent="0">
              <a:buNone/>
            </a:pPr>
            <a:r>
              <a:rPr lang="nb-NO" sz="6600" b="1">
                <a:latin typeface="Arial Narrow" panose="020B0606020202030204" pitchFamily="34" charset="0"/>
              </a:rPr>
              <a:t>Hvordan tolker du situasjonen i filmen?</a:t>
            </a:r>
            <a:endParaRPr lang="en-US" sz="6600" b="1">
              <a:latin typeface="Arial Narrow" panose="020B0606020202030204" pitchFamily="34" charset="0"/>
            </a:endParaRPr>
          </a:p>
        </p:txBody>
      </p:sp>
    </p:spTree>
    <p:extLst>
      <p:ext uri="{BB962C8B-B14F-4D97-AF65-F5344CB8AC3E}">
        <p14:creationId xmlns:p14="http://schemas.microsoft.com/office/powerpoint/2010/main" val="166930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skjermbilde, sort, Grafikk, tekst&#10;&#10;Automatisk generert beskrivelse">
            <a:extLst>
              <a:ext uri="{FF2B5EF4-FFF2-40B4-BE49-F238E27FC236}">
                <a16:creationId xmlns:a16="http://schemas.microsoft.com/office/drawing/2014/main" id="{4D137C7C-6B28-F651-575C-73C0E9FC8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883CC110-22C5-4BA3-74B0-E175436B80FC}"/>
              </a:ext>
            </a:extLst>
          </p:cNvPr>
          <p:cNvSpPr>
            <a:spLocks noGrp="1"/>
          </p:cNvSpPr>
          <p:nvPr>
            <p:ph type="ctrTitle"/>
          </p:nvPr>
        </p:nvSpPr>
        <p:spPr>
          <a:xfrm>
            <a:off x="793918" y="879810"/>
            <a:ext cx="9832386" cy="1045533"/>
          </a:xfrm>
        </p:spPr>
        <p:txBody>
          <a:bodyPr lIns="91440" tIns="45720" rIns="91440" bIns="45720" anchor="b"/>
          <a:lstStyle/>
          <a:p>
            <a:r>
              <a:rPr lang="en-US" cap="none" dirty="0" err="1">
                <a:latin typeface="Arial Narrow"/>
              </a:rPr>
              <a:t>Dialogaktivitet</a:t>
            </a:r>
            <a:endParaRPr lang="en-US" dirty="0" err="1"/>
          </a:p>
        </p:txBody>
      </p:sp>
      <p:sp>
        <p:nvSpPr>
          <p:cNvPr id="5" name="Undertittel 4">
            <a:extLst>
              <a:ext uri="{FF2B5EF4-FFF2-40B4-BE49-F238E27FC236}">
                <a16:creationId xmlns:a16="http://schemas.microsoft.com/office/drawing/2014/main" id="{06A0E669-FB73-3EBA-FE30-3071F1C90D23}"/>
              </a:ext>
            </a:extLst>
          </p:cNvPr>
          <p:cNvSpPr txBox="1">
            <a:spLocks noGrp="1"/>
          </p:cNvSpPr>
          <p:nvPr>
            <p:ph type="subTitle" idx="1"/>
          </p:nvPr>
        </p:nvSpPr>
        <p:spPr>
          <a:xfrm>
            <a:off x="788381" y="2111307"/>
            <a:ext cx="4921730" cy="3451201"/>
          </a:xfrm>
          <a:prstGeom prst="rect">
            <a:avLst/>
          </a:prstGeom>
          <a:noFill/>
        </p:spPr>
        <p:txBody>
          <a:bodyPr wrap="square">
            <a:spAutoFit/>
          </a:bodyPr>
          <a:lstStyle/>
          <a:p>
            <a:r>
              <a:rPr lang="nb-NO" sz="2800">
                <a:latin typeface="Arial"/>
                <a:cs typeface="Arial"/>
              </a:rPr>
              <a:t>Ut i fra påstanden </a:t>
            </a:r>
            <a:r>
              <a:rPr lang="nb-NO" sz="2800" i="1" u="sng">
                <a:latin typeface="Arial"/>
                <a:cs typeface="Arial"/>
              </a:rPr>
              <a:t>«Det er ikke sex før begge har lyst» </a:t>
            </a:r>
            <a:r>
              <a:rPr lang="nb-NO" sz="2800">
                <a:latin typeface="Arial"/>
                <a:cs typeface="Arial"/>
              </a:rPr>
              <a:t>skal dere nå diskutere to ulike situasjoner. </a:t>
            </a:r>
          </a:p>
          <a:p>
            <a:endParaRPr lang="nb-NO" sz="2800">
              <a:latin typeface="Arial"/>
              <a:cs typeface="Arial"/>
            </a:endParaRPr>
          </a:p>
          <a:p>
            <a:r>
              <a:rPr lang="nb-NO" sz="2800">
                <a:latin typeface="Arial"/>
                <a:cs typeface="Arial"/>
              </a:rPr>
              <a:t>Dere skal vurdere hvilken rolle samtykke spiller i disse to situasjonene.</a:t>
            </a:r>
            <a:endParaRPr lang="nb-NO" sz="2800"/>
          </a:p>
        </p:txBody>
      </p:sp>
      <p:pic>
        <p:nvPicPr>
          <p:cNvPr id="7" name="Bilde 6" descr="Et bilde som inneholder tekst, Font, skjermbilde&#10;&#10;Automatisk generert beskrivelse">
            <a:extLst>
              <a:ext uri="{FF2B5EF4-FFF2-40B4-BE49-F238E27FC236}">
                <a16:creationId xmlns:a16="http://schemas.microsoft.com/office/drawing/2014/main" id="{0827C1F3-6134-69C3-0E4F-9A7123DA2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612472"/>
            <a:ext cx="4921730" cy="4921730"/>
          </a:xfrm>
          <a:prstGeom prst="rect">
            <a:avLst/>
          </a:prstGeom>
        </p:spPr>
      </p:pic>
    </p:spTree>
    <p:extLst>
      <p:ext uri="{BB962C8B-B14F-4D97-AF65-F5344CB8AC3E}">
        <p14:creationId xmlns:p14="http://schemas.microsoft.com/office/powerpoint/2010/main" val="3100974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skjermbilde, sort, Grafikk, tekst&#10;&#10;Automatisk generert beskrivelse">
            <a:extLst>
              <a:ext uri="{FF2B5EF4-FFF2-40B4-BE49-F238E27FC236}">
                <a16:creationId xmlns:a16="http://schemas.microsoft.com/office/drawing/2014/main" id="{264DD1E6-0131-98B2-8B2E-E49C4F7BC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Bilde 7" descr="Et bilde som inneholder tekst, skjermbilde, Grafikk, nellik&#10;&#10;Automatisk generert beskrivelse">
            <a:extLst>
              <a:ext uri="{FF2B5EF4-FFF2-40B4-BE49-F238E27FC236}">
                <a16:creationId xmlns:a16="http://schemas.microsoft.com/office/drawing/2014/main" id="{C4D2B892-7273-3EBB-A6F4-B8191ABD8F6B}"/>
              </a:ext>
            </a:extLst>
          </p:cNvPr>
          <p:cNvPicPr>
            <a:picLocks noChangeAspect="1"/>
          </p:cNvPicPr>
          <p:nvPr/>
        </p:nvPicPr>
        <p:blipFill rotWithShape="1">
          <a:blip r:embed="rId4">
            <a:extLst>
              <a:ext uri="{28A0092B-C50C-407E-A947-70E740481C1C}">
                <a14:useLocalDpi xmlns:a14="http://schemas.microsoft.com/office/drawing/2010/main" val="0"/>
              </a:ext>
            </a:extLst>
          </a:blip>
          <a:srcRect t="1003" b="23940"/>
          <a:stretch/>
        </p:blipFill>
        <p:spPr>
          <a:xfrm>
            <a:off x="226507" y="758757"/>
            <a:ext cx="6858000" cy="5147372"/>
          </a:xfrm>
          <a:prstGeom prst="rect">
            <a:avLst/>
          </a:prstGeom>
        </p:spPr>
      </p:pic>
      <p:sp>
        <p:nvSpPr>
          <p:cNvPr id="7" name="Undertittel 1">
            <a:extLst>
              <a:ext uri="{FF2B5EF4-FFF2-40B4-BE49-F238E27FC236}">
                <a16:creationId xmlns:a16="http://schemas.microsoft.com/office/drawing/2014/main" id="{750475AC-8FD8-7F09-F529-1D05752C1D95}"/>
              </a:ext>
            </a:extLst>
          </p:cNvPr>
          <p:cNvSpPr txBox="1">
            <a:spLocks/>
          </p:cNvSpPr>
          <p:nvPr/>
        </p:nvSpPr>
        <p:spPr>
          <a:xfrm>
            <a:off x="7084507" y="1458149"/>
            <a:ext cx="4608139" cy="370967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00000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a:latin typeface="Arial"/>
                <a:cs typeface="Arial"/>
              </a:rPr>
              <a:t>Syntes du denne situasjonen høres ut som et overgrep eller ikke?</a:t>
            </a:r>
            <a:endParaRPr lang="nb-NO"/>
          </a:p>
          <a:p>
            <a:pPr marL="342900" indent="-342900">
              <a:buFont typeface="Arial" panose="020B0604020202020204" pitchFamily="34" charset="0"/>
              <a:buChar char="•"/>
            </a:pPr>
            <a:r>
              <a:rPr lang="nb-NO">
                <a:latin typeface="Arial"/>
                <a:cs typeface="Arial"/>
              </a:rPr>
              <a:t>Hva kan være en årsak til at Leah ikke gjorde motstand?</a:t>
            </a:r>
            <a:endParaRPr lang="nb-NO"/>
          </a:p>
          <a:p>
            <a:pPr marL="342900" indent="-342900">
              <a:buFont typeface="Arial" panose="020B0604020202020204" pitchFamily="34" charset="0"/>
              <a:buChar char="•"/>
            </a:pPr>
            <a:r>
              <a:rPr lang="nb-NO">
                <a:latin typeface="Arial"/>
                <a:cs typeface="Arial"/>
              </a:rPr>
              <a:t>På hvilke måter kan Noah forsikre seg om at Leah ønsker å ha sex?</a:t>
            </a:r>
            <a:endParaRPr lang="nb-NO"/>
          </a:p>
          <a:p>
            <a:endParaRPr lang="nb-NO"/>
          </a:p>
          <a:p>
            <a:pPr marL="342900" indent="-342900">
              <a:buFont typeface="Arial" panose="020B0604020202020204" pitchFamily="34" charset="0"/>
              <a:buChar char="•"/>
            </a:pPr>
            <a:endParaRPr lang="nb-NO"/>
          </a:p>
        </p:txBody>
      </p:sp>
      <p:sp>
        <p:nvSpPr>
          <p:cNvPr id="2" name="TekstSylinder 1">
            <a:extLst>
              <a:ext uri="{FF2B5EF4-FFF2-40B4-BE49-F238E27FC236}">
                <a16:creationId xmlns:a16="http://schemas.microsoft.com/office/drawing/2014/main" id="{CA641986-4FBF-9B4C-F22E-8649BFC87201}"/>
              </a:ext>
            </a:extLst>
          </p:cNvPr>
          <p:cNvSpPr txBox="1"/>
          <p:nvPr/>
        </p:nvSpPr>
        <p:spPr>
          <a:xfrm>
            <a:off x="1730050" y="2205409"/>
            <a:ext cx="3953120" cy="2554545"/>
          </a:xfrm>
          <a:prstGeom prst="rect">
            <a:avLst/>
          </a:prstGeom>
          <a:noFill/>
        </p:spPr>
        <p:txBody>
          <a:bodyPr wrap="square" rtlCol="0">
            <a:spAutoFit/>
          </a:bodyPr>
          <a:lstStyle/>
          <a:p>
            <a:pPr algn="ctr"/>
            <a:r>
              <a:rPr lang="en-US" sz="4000">
                <a:latin typeface="Arial Narrow" panose="020B0606020202030204" pitchFamily="34" charset="0"/>
              </a:rPr>
              <a:t>Leah </a:t>
            </a:r>
            <a:r>
              <a:rPr lang="en-US" sz="4000" err="1">
                <a:latin typeface="Arial Narrow" panose="020B0606020202030204" pitchFamily="34" charset="0"/>
              </a:rPr>
              <a:t>lå</a:t>
            </a:r>
            <a:r>
              <a:rPr lang="en-US" sz="4000">
                <a:latin typeface="Arial Narrow" panose="020B0606020202030204" pitchFamily="34" charset="0"/>
              </a:rPr>
              <a:t> </a:t>
            </a:r>
            <a:r>
              <a:rPr lang="en-US" sz="4000" err="1">
                <a:latin typeface="Arial Narrow" panose="020B0606020202030204" pitchFamily="34" charset="0"/>
              </a:rPr>
              <a:t>helt</a:t>
            </a:r>
            <a:r>
              <a:rPr lang="en-US" sz="4000">
                <a:latin typeface="Arial Narrow" panose="020B0606020202030204" pitchFamily="34" charset="0"/>
              </a:rPr>
              <a:t> </a:t>
            </a:r>
            <a:r>
              <a:rPr lang="en-US" sz="4000" err="1">
                <a:latin typeface="Arial Narrow" panose="020B0606020202030204" pitchFamily="34" charset="0"/>
              </a:rPr>
              <a:t>stille</a:t>
            </a:r>
            <a:r>
              <a:rPr lang="en-US" sz="4000">
                <a:latin typeface="Arial Narrow" panose="020B0606020202030204" pitchFamily="34" charset="0"/>
              </a:rPr>
              <a:t>. Hun </a:t>
            </a:r>
            <a:r>
              <a:rPr lang="en-US" sz="4000" err="1">
                <a:latin typeface="Arial Narrow" panose="020B0606020202030204" pitchFamily="34" charset="0"/>
              </a:rPr>
              <a:t>gjorde</a:t>
            </a:r>
            <a:r>
              <a:rPr lang="en-US" sz="4000">
                <a:latin typeface="Arial Narrow" panose="020B0606020202030204" pitchFamily="34" charset="0"/>
              </a:rPr>
              <a:t> </a:t>
            </a:r>
            <a:r>
              <a:rPr lang="en-US" sz="4000" err="1">
                <a:latin typeface="Arial Narrow" panose="020B0606020202030204" pitchFamily="34" charset="0"/>
              </a:rPr>
              <a:t>ikke</a:t>
            </a:r>
            <a:r>
              <a:rPr lang="en-US" sz="4000">
                <a:latin typeface="Arial Narrow" panose="020B0606020202030204" pitchFamily="34" charset="0"/>
              </a:rPr>
              <a:t> </a:t>
            </a:r>
            <a:r>
              <a:rPr lang="en-US" sz="4000" err="1">
                <a:latin typeface="Arial Narrow" panose="020B0606020202030204" pitchFamily="34" charset="0"/>
              </a:rPr>
              <a:t>motstand</a:t>
            </a:r>
            <a:r>
              <a:rPr lang="en-US" sz="4000">
                <a:latin typeface="Arial Narrow" panose="020B0606020202030204" pitchFamily="34" charset="0"/>
              </a:rPr>
              <a:t> da Noah </a:t>
            </a:r>
            <a:r>
              <a:rPr lang="en-US" sz="4000" err="1">
                <a:latin typeface="Arial Narrow" panose="020B0606020202030204" pitchFamily="34" charset="0"/>
              </a:rPr>
              <a:t>penetrerte</a:t>
            </a:r>
            <a:r>
              <a:rPr lang="en-US" sz="4000">
                <a:latin typeface="Arial Narrow" panose="020B0606020202030204" pitchFamily="34" charset="0"/>
              </a:rPr>
              <a:t> </a:t>
            </a:r>
            <a:r>
              <a:rPr lang="en-US" sz="4000" err="1">
                <a:latin typeface="Arial Narrow" panose="020B0606020202030204" pitchFamily="34" charset="0"/>
              </a:rPr>
              <a:t>henne</a:t>
            </a:r>
            <a:r>
              <a:rPr lang="en-US" sz="4000">
                <a:latin typeface="Arial Narrow" panose="020B0606020202030204" pitchFamily="34" charset="0"/>
              </a:rPr>
              <a:t>.</a:t>
            </a:r>
          </a:p>
        </p:txBody>
      </p:sp>
    </p:spTree>
    <p:extLst>
      <p:ext uri="{BB962C8B-B14F-4D97-AF65-F5344CB8AC3E}">
        <p14:creationId xmlns:p14="http://schemas.microsoft.com/office/powerpoint/2010/main" val="478718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Et bilde som inneholder skjermbilde, sort, Grafikk, tekst&#10;&#10;Automatisk generert beskrivelse">
            <a:extLst>
              <a:ext uri="{FF2B5EF4-FFF2-40B4-BE49-F238E27FC236}">
                <a16:creationId xmlns:a16="http://schemas.microsoft.com/office/drawing/2014/main" id="{CC335FA2-1517-2421-A1F0-A78780D9D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Bilde 6" descr="Et bilde som inneholder tekst, skjermbilde, Grafikk, nellik&#10;&#10;Automatisk generert beskrivelse">
            <a:extLst>
              <a:ext uri="{FF2B5EF4-FFF2-40B4-BE49-F238E27FC236}">
                <a16:creationId xmlns:a16="http://schemas.microsoft.com/office/drawing/2014/main" id="{D8D8E2F3-3EC6-2FF1-3A23-098EB84F0D5C}"/>
              </a:ext>
            </a:extLst>
          </p:cNvPr>
          <p:cNvPicPr>
            <a:picLocks noChangeAspect="1"/>
          </p:cNvPicPr>
          <p:nvPr/>
        </p:nvPicPr>
        <p:blipFill rotWithShape="1">
          <a:blip r:embed="rId4">
            <a:extLst>
              <a:ext uri="{28A0092B-C50C-407E-A947-70E740481C1C}">
                <a14:useLocalDpi xmlns:a14="http://schemas.microsoft.com/office/drawing/2010/main" val="0"/>
              </a:ext>
            </a:extLst>
          </a:blip>
          <a:srcRect b="21566"/>
          <a:stretch/>
        </p:blipFill>
        <p:spPr>
          <a:xfrm>
            <a:off x="175100" y="660765"/>
            <a:ext cx="6984460" cy="5478193"/>
          </a:xfrm>
          <a:prstGeom prst="rect">
            <a:avLst/>
          </a:prstGeom>
        </p:spPr>
      </p:pic>
      <p:sp>
        <p:nvSpPr>
          <p:cNvPr id="8" name="TekstSylinder 7">
            <a:extLst>
              <a:ext uri="{FF2B5EF4-FFF2-40B4-BE49-F238E27FC236}">
                <a16:creationId xmlns:a16="http://schemas.microsoft.com/office/drawing/2014/main" id="{1909C1A3-7496-E6B5-FE2B-09949B6F647F}"/>
              </a:ext>
            </a:extLst>
          </p:cNvPr>
          <p:cNvSpPr txBox="1"/>
          <p:nvPr/>
        </p:nvSpPr>
        <p:spPr>
          <a:xfrm>
            <a:off x="7334660" y="1453255"/>
            <a:ext cx="4086241" cy="2862322"/>
          </a:xfrm>
          <a:prstGeom prst="rect">
            <a:avLst/>
          </a:prstGeom>
          <a:noFill/>
        </p:spPr>
        <p:txBody>
          <a:bodyPr wrap="square" rtlCol="0">
            <a:spAutoFit/>
          </a:bodyPr>
          <a:lstStyle/>
          <a:p>
            <a:pPr marL="342900" indent="-342900">
              <a:buFont typeface="Arial" panose="020B0604020202020204" pitchFamily="34" charset="0"/>
              <a:buChar char="•"/>
            </a:pPr>
            <a:r>
              <a:rPr lang="en-US" sz="2000" err="1"/>
              <a:t>Hva</a:t>
            </a:r>
            <a:r>
              <a:rPr lang="en-US" sz="2000"/>
              <a:t> </a:t>
            </a:r>
            <a:r>
              <a:rPr lang="en-US" sz="2000" err="1"/>
              <a:t>kan</a:t>
            </a:r>
            <a:r>
              <a:rPr lang="en-US" sz="2000"/>
              <a:t> Jakob sin </a:t>
            </a:r>
            <a:r>
              <a:rPr lang="en-US" sz="2000" err="1"/>
              <a:t>reaksjon</a:t>
            </a:r>
            <a:r>
              <a:rPr lang="en-US" sz="2000"/>
              <a:t> </a:t>
            </a:r>
            <a:r>
              <a:rPr lang="en-US" sz="2000" err="1"/>
              <a:t>si</a:t>
            </a:r>
            <a:r>
              <a:rPr lang="en-US" sz="2000"/>
              <a:t> om </a:t>
            </a:r>
            <a:r>
              <a:rPr lang="en-US" sz="2000" err="1"/>
              <a:t>denne</a:t>
            </a:r>
            <a:r>
              <a:rPr lang="en-US" sz="2000"/>
              <a:t> </a:t>
            </a:r>
            <a:r>
              <a:rPr lang="en-US" sz="2000" err="1"/>
              <a:t>situasjonen</a:t>
            </a:r>
            <a:r>
              <a:rPr lang="en-US" sz="2000"/>
              <a:t>?</a:t>
            </a:r>
          </a:p>
          <a:p>
            <a:pPr marL="285750" indent="-285750">
              <a:buFont typeface="Arial" panose="020B0604020202020204" pitchFamily="34" charset="0"/>
              <a:buChar char="•"/>
            </a:pPr>
            <a:r>
              <a:rPr lang="en-US" sz="2000" err="1"/>
              <a:t>Hva</a:t>
            </a:r>
            <a:r>
              <a:rPr lang="en-US" sz="2000"/>
              <a:t> </a:t>
            </a:r>
            <a:r>
              <a:rPr lang="en-US" sz="2000" err="1"/>
              <a:t>kunne</a:t>
            </a:r>
            <a:r>
              <a:rPr lang="en-US" sz="2000"/>
              <a:t> </a:t>
            </a:r>
            <a:r>
              <a:rPr lang="en-US" sz="2000" err="1"/>
              <a:t>Jørgen</a:t>
            </a:r>
            <a:r>
              <a:rPr lang="en-US" sz="2000"/>
              <a:t> </a:t>
            </a:r>
            <a:r>
              <a:rPr lang="en-US" sz="2000" err="1"/>
              <a:t>gjort</a:t>
            </a:r>
            <a:r>
              <a:rPr lang="en-US" sz="2000"/>
              <a:t> </a:t>
            </a:r>
            <a:r>
              <a:rPr lang="en-US" sz="2000" err="1">
                <a:latin typeface="+mj-lt"/>
              </a:rPr>
              <a:t>annerledes</a:t>
            </a:r>
            <a:r>
              <a:rPr lang="en-US" sz="2000"/>
              <a:t>?</a:t>
            </a:r>
          </a:p>
          <a:p>
            <a:pPr marL="285750" indent="-285750">
              <a:buFont typeface="Arial" panose="020B0604020202020204" pitchFamily="34" charset="0"/>
              <a:buChar char="•"/>
            </a:pPr>
            <a:r>
              <a:rPr lang="en-US" sz="2000" err="1"/>
              <a:t>Synes</a:t>
            </a:r>
            <a:r>
              <a:rPr lang="en-US" sz="2000"/>
              <a:t> du </a:t>
            </a:r>
            <a:r>
              <a:rPr lang="en-US" sz="2000" err="1"/>
              <a:t>denne</a:t>
            </a:r>
            <a:r>
              <a:rPr lang="en-US" sz="2000"/>
              <a:t> </a:t>
            </a:r>
            <a:r>
              <a:rPr lang="en-US" sz="2000" err="1"/>
              <a:t>situasjonen</a:t>
            </a:r>
            <a:r>
              <a:rPr lang="en-US" sz="2000"/>
              <a:t> </a:t>
            </a:r>
            <a:r>
              <a:rPr lang="en-US" sz="2000" err="1"/>
              <a:t>høres</a:t>
            </a:r>
            <a:r>
              <a:rPr lang="en-US" sz="2000"/>
              <a:t> </a:t>
            </a:r>
            <a:r>
              <a:rPr lang="en-US" sz="2000" err="1"/>
              <a:t>ut</a:t>
            </a:r>
            <a:r>
              <a:rPr lang="en-US" sz="2000"/>
              <a:t> </a:t>
            </a:r>
            <a:r>
              <a:rPr lang="en-US" sz="2000" err="1"/>
              <a:t>som</a:t>
            </a:r>
            <a:r>
              <a:rPr lang="en-US" sz="2000"/>
              <a:t> </a:t>
            </a:r>
            <a:r>
              <a:rPr lang="en-US" sz="2000" err="1"/>
              <a:t>overgrep</a:t>
            </a:r>
            <a:r>
              <a:rPr lang="en-US" sz="2000"/>
              <a:t>? </a:t>
            </a:r>
            <a:r>
              <a:rPr lang="en-US" sz="2000" err="1"/>
              <a:t>Hvorfor</a:t>
            </a:r>
            <a:r>
              <a:rPr lang="en-US" sz="2000"/>
              <a:t>/</a:t>
            </a:r>
            <a:r>
              <a:rPr lang="en-US" sz="2000" err="1"/>
              <a:t>hvorfor</a:t>
            </a:r>
            <a:r>
              <a:rPr lang="en-US" sz="2000"/>
              <a:t> </a:t>
            </a:r>
            <a:r>
              <a:rPr lang="en-US" sz="2000" err="1"/>
              <a:t>ikke</a:t>
            </a:r>
            <a:r>
              <a:rPr lang="en-US" sz="2000"/>
              <a:t>?</a:t>
            </a:r>
          </a:p>
          <a:p>
            <a:pPr marL="285750" indent="-285750">
              <a:buFont typeface="Arial" panose="020B0604020202020204" pitchFamily="34" charset="0"/>
              <a:buChar char="•"/>
            </a:pPr>
            <a:endParaRPr lang="en-US" sz="2000"/>
          </a:p>
          <a:p>
            <a:endParaRPr lang="en-US" sz="2000"/>
          </a:p>
        </p:txBody>
      </p:sp>
      <p:sp>
        <p:nvSpPr>
          <p:cNvPr id="2" name="TekstSylinder 1">
            <a:extLst>
              <a:ext uri="{FF2B5EF4-FFF2-40B4-BE49-F238E27FC236}">
                <a16:creationId xmlns:a16="http://schemas.microsoft.com/office/drawing/2014/main" id="{7499B8CF-4163-2EEE-B98D-850EC326A3AC}"/>
              </a:ext>
            </a:extLst>
          </p:cNvPr>
          <p:cNvSpPr txBox="1"/>
          <p:nvPr/>
        </p:nvSpPr>
        <p:spPr>
          <a:xfrm>
            <a:off x="1414191" y="2318608"/>
            <a:ext cx="4506277" cy="1323439"/>
          </a:xfrm>
          <a:prstGeom prst="rect">
            <a:avLst/>
          </a:prstGeom>
          <a:noFill/>
        </p:spPr>
        <p:txBody>
          <a:bodyPr wrap="square" rtlCol="0">
            <a:spAutoFit/>
          </a:bodyPr>
          <a:lstStyle/>
          <a:p>
            <a:pPr algn="ctr"/>
            <a:r>
              <a:rPr lang="en-US" sz="4000">
                <a:latin typeface="Arial Narrow" panose="020B0606020202030204" pitchFamily="34" charset="0"/>
              </a:rPr>
              <a:t>Jacob </a:t>
            </a:r>
            <a:r>
              <a:rPr lang="en-US" sz="4000" err="1">
                <a:latin typeface="Arial Narrow" panose="020B0606020202030204" pitchFamily="34" charset="0"/>
              </a:rPr>
              <a:t>våkner</a:t>
            </a:r>
            <a:r>
              <a:rPr lang="en-US" sz="4000">
                <a:latin typeface="Arial Narrow" panose="020B0606020202030204" pitchFamily="34" charset="0"/>
              </a:rPr>
              <a:t> av at </a:t>
            </a:r>
            <a:r>
              <a:rPr lang="en-US" sz="4000" err="1">
                <a:latin typeface="Arial Narrow" panose="020B0606020202030204" pitchFamily="34" charset="0"/>
              </a:rPr>
              <a:t>Jørgen</a:t>
            </a:r>
            <a:r>
              <a:rPr lang="en-US" sz="4000">
                <a:latin typeface="Arial Narrow" panose="020B0606020202030204" pitchFamily="34" charset="0"/>
              </a:rPr>
              <a:t> </a:t>
            </a:r>
            <a:r>
              <a:rPr lang="en-US" sz="4000" err="1">
                <a:latin typeface="Arial Narrow" panose="020B0606020202030204" pitchFamily="34" charset="0"/>
              </a:rPr>
              <a:t>beføler</a:t>
            </a:r>
            <a:r>
              <a:rPr lang="en-US" sz="4000">
                <a:latin typeface="Arial Narrow" panose="020B0606020202030204" pitchFamily="34" charset="0"/>
              </a:rPr>
              <a:t> ham.</a:t>
            </a:r>
          </a:p>
        </p:txBody>
      </p:sp>
    </p:spTree>
    <p:extLst>
      <p:ext uri="{BB962C8B-B14F-4D97-AF65-F5344CB8AC3E}">
        <p14:creationId xmlns:p14="http://schemas.microsoft.com/office/powerpoint/2010/main" val="2082327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skjermbilde, sort, Grafikk, tekst&#10;&#10;Automatisk generert beskrivelse">
            <a:extLst>
              <a:ext uri="{FF2B5EF4-FFF2-40B4-BE49-F238E27FC236}">
                <a16:creationId xmlns:a16="http://schemas.microsoft.com/office/drawing/2014/main" id="{9149BB72-47E4-8B8A-545E-F1A2246A9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Sylinder 5">
            <a:extLst>
              <a:ext uri="{FF2B5EF4-FFF2-40B4-BE49-F238E27FC236}">
                <a16:creationId xmlns:a16="http://schemas.microsoft.com/office/drawing/2014/main" id="{14EA7ABC-1BE3-C11A-9478-A279C9E07850}"/>
              </a:ext>
            </a:extLst>
          </p:cNvPr>
          <p:cNvSpPr txBox="1"/>
          <p:nvPr/>
        </p:nvSpPr>
        <p:spPr>
          <a:xfrm>
            <a:off x="539824" y="2068285"/>
            <a:ext cx="7238363" cy="4062651"/>
          </a:xfrm>
          <a:prstGeom prst="rect">
            <a:avLst/>
          </a:prstGeom>
          <a:noFill/>
        </p:spPr>
        <p:txBody>
          <a:bodyPr wrap="square" rtlCol="0">
            <a:spAutoFit/>
          </a:bodyPr>
          <a:lstStyle/>
          <a:p>
            <a:pPr marL="514350" indent="-514350">
              <a:buFont typeface="+mj-lt"/>
              <a:buAutoNum type="arabicPeriod"/>
            </a:pPr>
            <a:r>
              <a:rPr lang="en-US" sz="3000" err="1"/>
              <a:t>På</a:t>
            </a:r>
            <a:r>
              <a:rPr lang="en-US" sz="3000"/>
              <a:t> </a:t>
            </a:r>
            <a:r>
              <a:rPr lang="en-US" sz="3000" err="1"/>
              <a:t>hvilken</a:t>
            </a:r>
            <a:r>
              <a:rPr lang="en-US" sz="3000"/>
              <a:t> </a:t>
            </a:r>
            <a:r>
              <a:rPr lang="en-US" sz="3000" err="1"/>
              <a:t>måte</a:t>
            </a:r>
            <a:r>
              <a:rPr lang="en-US" sz="3000"/>
              <a:t> er </a:t>
            </a:r>
            <a:r>
              <a:rPr lang="en-US" sz="3000" err="1"/>
              <a:t>kravet</a:t>
            </a:r>
            <a:r>
              <a:rPr lang="en-US" sz="3000"/>
              <a:t> om </a:t>
            </a:r>
            <a:r>
              <a:rPr lang="en-US" sz="3000" err="1"/>
              <a:t>samtykke</a:t>
            </a:r>
            <a:r>
              <a:rPr lang="en-US" sz="3000"/>
              <a:t> </a:t>
            </a:r>
            <a:r>
              <a:rPr lang="en-US" sz="3000" err="1"/>
              <a:t>en</a:t>
            </a:r>
            <a:r>
              <a:rPr lang="en-US" sz="3000"/>
              <a:t> del av dine </a:t>
            </a:r>
            <a:r>
              <a:rPr lang="en-US" sz="3000" err="1"/>
              <a:t>menneskerettigheter</a:t>
            </a:r>
            <a:r>
              <a:rPr lang="en-US" sz="3000"/>
              <a:t>?</a:t>
            </a:r>
          </a:p>
          <a:p>
            <a:pPr marL="514350" indent="-514350">
              <a:buFont typeface="+mj-lt"/>
              <a:buAutoNum type="arabicPeriod"/>
            </a:pPr>
            <a:endParaRPr lang="en-US" sz="3000"/>
          </a:p>
          <a:p>
            <a:pPr marL="514350" indent="-514350">
              <a:buFont typeface="+mj-lt"/>
              <a:buAutoNum type="arabicPeriod"/>
            </a:pPr>
            <a:r>
              <a:rPr lang="en-US" sz="3000" err="1"/>
              <a:t>Hvilke</a:t>
            </a:r>
            <a:r>
              <a:rPr lang="en-US" sz="3000"/>
              <a:t> 5 </a:t>
            </a:r>
            <a:r>
              <a:rPr lang="en-US" sz="3000" err="1"/>
              <a:t>samtykke-kriterier</a:t>
            </a:r>
            <a:r>
              <a:rPr lang="en-US" sz="3000"/>
              <a:t> </a:t>
            </a:r>
            <a:r>
              <a:rPr lang="en-US" sz="3000" err="1"/>
              <a:t>må</a:t>
            </a:r>
            <a:r>
              <a:rPr lang="en-US" sz="3000"/>
              <a:t> man </a:t>
            </a:r>
            <a:r>
              <a:rPr lang="en-US" sz="3000" err="1"/>
              <a:t>huske</a:t>
            </a:r>
            <a:r>
              <a:rPr lang="en-US" sz="3000"/>
              <a:t> </a:t>
            </a:r>
            <a:r>
              <a:rPr lang="en-US" sz="3000" err="1"/>
              <a:t>på</a:t>
            </a:r>
            <a:r>
              <a:rPr lang="en-US" sz="3000"/>
              <a:t> </a:t>
            </a:r>
            <a:r>
              <a:rPr lang="en-US" sz="3000" err="1"/>
              <a:t>hvis</a:t>
            </a:r>
            <a:r>
              <a:rPr lang="en-US" sz="3000"/>
              <a:t> man </a:t>
            </a:r>
            <a:r>
              <a:rPr lang="en-US" sz="3000" err="1"/>
              <a:t>ønsker</a:t>
            </a:r>
            <a:r>
              <a:rPr lang="en-US" sz="3000"/>
              <a:t> å ha sex med </a:t>
            </a:r>
            <a:r>
              <a:rPr lang="en-US" sz="3000" err="1"/>
              <a:t>noen</a:t>
            </a:r>
            <a:r>
              <a:rPr lang="en-US" sz="3000"/>
              <a:t>?</a:t>
            </a:r>
          </a:p>
          <a:p>
            <a:pPr marL="285750" indent="-285750">
              <a:buFont typeface="Arial" panose="020B0604020202020204" pitchFamily="34" charset="0"/>
              <a:buChar char="•"/>
            </a:pPr>
            <a:endParaRPr lang="en-US" sz="3000"/>
          </a:p>
          <a:p>
            <a:pPr marL="285750" indent="-285750">
              <a:buFont typeface="Arial" panose="020B0604020202020204" pitchFamily="34" charset="0"/>
              <a:buChar char="•"/>
            </a:pPr>
            <a:endParaRPr lang="en-US"/>
          </a:p>
        </p:txBody>
      </p:sp>
      <p:sp>
        <p:nvSpPr>
          <p:cNvPr id="11" name="TekstSylinder 10">
            <a:extLst>
              <a:ext uri="{FF2B5EF4-FFF2-40B4-BE49-F238E27FC236}">
                <a16:creationId xmlns:a16="http://schemas.microsoft.com/office/drawing/2014/main" id="{06C6E84C-1909-D301-BFAB-486B22B956C3}"/>
              </a:ext>
            </a:extLst>
          </p:cNvPr>
          <p:cNvSpPr txBox="1"/>
          <p:nvPr/>
        </p:nvSpPr>
        <p:spPr>
          <a:xfrm>
            <a:off x="753834" y="765735"/>
            <a:ext cx="5556175" cy="1107996"/>
          </a:xfrm>
          <a:prstGeom prst="rect">
            <a:avLst/>
          </a:prstGeom>
          <a:noFill/>
        </p:spPr>
        <p:txBody>
          <a:bodyPr wrap="square" rtlCol="0">
            <a:spAutoFit/>
          </a:bodyPr>
          <a:lstStyle/>
          <a:p>
            <a:r>
              <a:rPr lang="en-US" sz="6600" b="1" err="1">
                <a:effectLst>
                  <a:outerShdw blurRad="38100" dist="38100" dir="2700000" algn="tl">
                    <a:srgbClr val="000000">
                      <a:alpha val="43137"/>
                    </a:srgbClr>
                  </a:outerShdw>
                </a:effectLst>
                <a:latin typeface="Arial Narrow" panose="020B0606020202030204" pitchFamily="34" charset="0"/>
              </a:rPr>
              <a:t>Oppsummering</a:t>
            </a:r>
            <a:endParaRPr lang="en-US" sz="6600" b="1">
              <a:effectLst>
                <a:outerShdw blurRad="38100" dist="38100" dir="2700000" algn="tl">
                  <a:srgbClr val="000000">
                    <a:alpha val="43137"/>
                  </a:srgbClr>
                </a:outerShdw>
              </a:effectLst>
              <a:latin typeface="Arial Narrow" panose="020B0606020202030204" pitchFamily="34" charset="0"/>
            </a:endParaRPr>
          </a:p>
        </p:txBody>
      </p:sp>
      <p:pic>
        <p:nvPicPr>
          <p:cNvPr id="3" name="Bilde 2" descr="Et bilde som inneholder Grafikk, Font, sirkel, typografi&#10;&#10;Automatisk generert beskrivelse">
            <a:extLst>
              <a:ext uri="{FF2B5EF4-FFF2-40B4-BE49-F238E27FC236}">
                <a16:creationId xmlns:a16="http://schemas.microsoft.com/office/drawing/2014/main" id="{C55CBB59-3814-E7E5-65C6-41A45EB0CFD6}"/>
              </a:ext>
            </a:extLst>
          </p:cNvPr>
          <p:cNvPicPr>
            <a:picLocks noChangeAspect="1"/>
          </p:cNvPicPr>
          <p:nvPr/>
        </p:nvPicPr>
        <p:blipFill rotWithShape="1">
          <a:blip r:embed="rId4">
            <a:extLst>
              <a:ext uri="{28A0092B-C50C-407E-A947-70E740481C1C}">
                <a14:useLocalDpi xmlns:a14="http://schemas.microsoft.com/office/drawing/2010/main" val="0"/>
              </a:ext>
            </a:extLst>
          </a:blip>
          <a:srcRect t="22084" b="21820"/>
          <a:stretch/>
        </p:blipFill>
        <p:spPr>
          <a:xfrm>
            <a:off x="7348074" y="765735"/>
            <a:ext cx="4090092" cy="2294369"/>
          </a:xfrm>
          <a:prstGeom prst="rect">
            <a:avLst/>
          </a:prstGeom>
        </p:spPr>
      </p:pic>
    </p:spTree>
    <p:extLst>
      <p:ext uri="{BB962C8B-B14F-4D97-AF65-F5344CB8AC3E}">
        <p14:creationId xmlns:p14="http://schemas.microsoft.com/office/powerpoint/2010/main" val="960685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D8CA"/>
        </a:solidFill>
        <a:effectLst/>
      </p:bgPr>
    </p:bg>
    <p:spTree>
      <p:nvGrpSpPr>
        <p:cNvPr id="1" name=""/>
        <p:cNvGrpSpPr/>
        <p:nvPr/>
      </p:nvGrpSpPr>
      <p:grpSpPr>
        <a:xfrm>
          <a:off x="0" y="0"/>
          <a:ext cx="0" cy="0"/>
          <a:chOff x="0" y="0"/>
          <a:chExt cx="0" cy="0"/>
        </a:xfrm>
      </p:grpSpPr>
      <p:pic>
        <p:nvPicPr>
          <p:cNvPr id="7" name="Bilde 6" descr="Et bilde som inneholder skjermbilde, sort, Grafikk, tekst&#10;&#10;Automatisk generert beskrivelse">
            <a:extLst>
              <a:ext uri="{FF2B5EF4-FFF2-40B4-BE49-F238E27FC236}">
                <a16:creationId xmlns:a16="http://schemas.microsoft.com/office/drawing/2014/main" id="{CEBD68A8-5C05-1079-2223-AA1976039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7B933D29-3124-4277-83D0-ED408DE53025}"/>
              </a:ext>
            </a:extLst>
          </p:cNvPr>
          <p:cNvSpPr>
            <a:spLocks noGrp="1"/>
          </p:cNvSpPr>
          <p:nvPr>
            <p:ph type="ctrTitle"/>
          </p:nvPr>
        </p:nvSpPr>
        <p:spPr>
          <a:xfrm>
            <a:off x="1674824" y="1876701"/>
            <a:ext cx="8925936" cy="1876931"/>
          </a:xfrm>
        </p:spPr>
        <p:txBody>
          <a:bodyPr lIns="91440" tIns="45720" rIns="91440" bIns="45720" anchor="b"/>
          <a:lstStyle/>
          <a:p>
            <a:r>
              <a:rPr lang="nb-NO">
                <a:latin typeface="Arial Narrow"/>
              </a:rPr>
              <a:t>Enig eller uenig? </a:t>
            </a:r>
            <a:br>
              <a:rPr lang="nb-NO"/>
            </a:br>
            <a:endParaRPr lang="nb-NO"/>
          </a:p>
        </p:txBody>
      </p:sp>
      <p:sp>
        <p:nvSpPr>
          <p:cNvPr id="3" name="Undertittel 2">
            <a:extLst>
              <a:ext uri="{FF2B5EF4-FFF2-40B4-BE49-F238E27FC236}">
                <a16:creationId xmlns:a16="http://schemas.microsoft.com/office/drawing/2014/main" id="{DBDD65ED-E1A8-46BE-91B0-5FE7111C4395}"/>
              </a:ext>
            </a:extLst>
          </p:cNvPr>
          <p:cNvSpPr>
            <a:spLocks noGrp="1"/>
          </p:cNvSpPr>
          <p:nvPr>
            <p:ph type="subTitle" idx="1"/>
          </p:nvPr>
        </p:nvSpPr>
        <p:spPr>
          <a:xfrm>
            <a:off x="1548365" y="2988205"/>
            <a:ext cx="8925936" cy="1611306"/>
          </a:xfrm>
        </p:spPr>
        <p:txBody>
          <a:bodyPr lIns="91440" tIns="45720" rIns="91440" bIns="45720" anchor="t"/>
          <a:lstStyle/>
          <a:p>
            <a:r>
              <a:rPr lang="nb-NO">
                <a:latin typeface="Arial"/>
                <a:cs typeface="Arial"/>
              </a:rPr>
              <a:t>I denne økten vil det presenteres ulike påstander. Ta tommelen opp om du er enig i påstanden, tommel ned om du er uenig.</a:t>
            </a:r>
          </a:p>
        </p:txBody>
      </p:sp>
      <p:pic>
        <p:nvPicPr>
          <p:cNvPr id="4" name="Grafikk 3" descr="Tommelen-opp-tegn kontur">
            <a:extLst>
              <a:ext uri="{FF2B5EF4-FFF2-40B4-BE49-F238E27FC236}">
                <a16:creationId xmlns:a16="http://schemas.microsoft.com/office/drawing/2014/main" id="{25E79268-AEA2-43F0-8C7A-72BB7B5E04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3604" y="4142311"/>
            <a:ext cx="914400" cy="914400"/>
          </a:xfrm>
          <a:prstGeom prst="rect">
            <a:avLst/>
          </a:prstGeom>
        </p:spPr>
      </p:pic>
      <p:pic>
        <p:nvPicPr>
          <p:cNvPr id="5" name="Grafikk 4" descr="Tommelen-opp-tegn kontur">
            <a:extLst>
              <a:ext uri="{FF2B5EF4-FFF2-40B4-BE49-F238E27FC236}">
                <a16:creationId xmlns:a16="http://schemas.microsoft.com/office/drawing/2014/main" id="{34769DB5-CCD6-40FC-9CCB-AD83BDB269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734664" y="4142311"/>
            <a:ext cx="914400" cy="914400"/>
          </a:xfrm>
          <a:prstGeom prst="rect">
            <a:avLst/>
          </a:prstGeom>
        </p:spPr>
      </p:pic>
    </p:spTree>
    <p:extLst>
      <p:ext uri="{BB962C8B-B14F-4D97-AF65-F5344CB8AC3E}">
        <p14:creationId xmlns:p14="http://schemas.microsoft.com/office/powerpoint/2010/main" val="3280800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skjermbilde, sort, Grafikk, tekst&#10;&#10;Automatisk generert beskrivelse">
            <a:extLst>
              <a:ext uri="{FF2B5EF4-FFF2-40B4-BE49-F238E27FC236}">
                <a16:creationId xmlns:a16="http://schemas.microsoft.com/office/drawing/2014/main" id="{880C43CA-5F34-C6DA-250C-B1E597A4A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tel 3">
            <a:extLst>
              <a:ext uri="{FF2B5EF4-FFF2-40B4-BE49-F238E27FC236}">
                <a16:creationId xmlns:a16="http://schemas.microsoft.com/office/drawing/2014/main" id="{EFF4F705-752A-4646-A6FE-49742C7B3DFF}"/>
              </a:ext>
            </a:extLst>
          </p:cNvPr>
          <p:cNvSpPr>
            <a:spLocks noGrp="1"/>
          </p:cNvSpPr>
          <p:nvPr>
            <p:ph type="ctrTitle"/>
          </p:nvPr>
        </p:nvSpPr>
        <p:spPr>
          <a:xfrm>
            <a:off x="563049" y="764594"/>
            <a:ext cx="7257990" cy="2142303"/>
          </a:xfrm>
        </p:spPr>
        <p:txBody>
          <a:bodyPr lIns="91440" tIns="45720" rIns="91440" bIns="45720" anchor="b"/>
          <a:lstStyle/>
          <a:p>
            <a:r>
              <a:rPr lang="nb-NO" sz="4400" cap="none">
                <a:latin typeface="Arial Narrow"/>
              </a:rPr>
              <a:t>Dersom du trenger å snakke med noen om seksuelt overgrep</a:t>
            </a:r>
            <a:endParaRPr lang="nb-NO" sz="4400" cap="none"/>
          </a:p>
        </p:txBody>
      </p:sp>
      <p:sp>
        <p:nvSpPr>
          <p:cNvPr id="3" name="Undertittel 2">
            <a:extLst>
              <a:ext uri="{FF2B5EF4-FFF2-40B4-BE49-F238E27FC236}">
                <a16:creationId xmlns:a16="http://schemas.microsoft.com/office/drawing/2014/main" id="{1168F78C-33D5-4C46-AEA8-FAB924AA4C47}"/>
              </a:ext>
            </a:extLst>
          </p:cNvPr>
          <p:cNvSpPr>
            <a:spLocks noGrp="1"/>
          </p:cNvSpPr>
          <p:nvPr>
            <p:ph type="subTitle" idx="1"/>
          </p:nvPr>
        </p:nvSpPr>
        <p:spPr>
          <a:xfrm>
            <a:off x="340545" y="2668913"/>
            <a:ext cx="9832386" cy="3279942"/>
          </a:xfrm>
        </p:spPr>
        <p:txBody>
          <a:bodyPr lIns="91440" tIns="45720" rIns="91440" bIns="45720" anchor="t"/>
          <a:lstStyle/>
          <a:p>
            <a:pPr algn="l"/>
            <a:endParaRPr lang="nb-NO" b="0" i="0">
              <a:solidFill>
                <a:srgbClr val="212529"/>
              </a:solidFill>
              <a:effectLst/>
              <a:latin typeface="Amnesty Trade Gothic"/>
            </a:endParaRPr>
          </a:p>
          <a:p>
            <a:pPr algn="l"/>
            <a:endParaRPr lang="nb-NO" b="0" i="0">
              <a:solidFill>
                <a:srgbClr val="212529"/>
              </a:solidFill>
              <a:effectLst/>
              <a:latin typeface="Amnesty Trade Gothic"/>
            </a:endParaRPr>
          </a:p>
          <a:p>
            <a:endParaRPr lang="nb-NO"/>
          </a:p>
        </p:txBody>
      </p:sp>
      <p:sp>
        <p:nvSpPr>
          <p:cNvPr id="6" name="Tittel 3">
            <a:extLst>
              <a:ext uri="{FF2B5EF4-FFF2-40B4-BE49-F238E27FC236}">
                <a16:creationId xmlns:a16="http://schemas.microsoft.com/office/drawing/2014/main" id="{97992E65-012A-4C3D-AE6B-A6A9CCB2280F}"/>
              </a:ext>
            </a:extLst>
          </p:cNvPr>
          <p:cNvSpPr txBox="1">
            <a:spLocks/>
          </p:cNvSpPr>
          <p:nvPr/>
        </p:nvSpPr>
        <p:spPr>
          <a:xfrm>
            <a:off x="563049" y="3071058"/>
            <a:ext cx="11111997" cy="2475652"/>
          </a:xfrm>
          <a:prstGeom prst="rect">
            <a:avLst/>
          </a:prstGeom>
        </p:spPr>
        <p:txBody>
          <a:bodyPr lIns="91440" tIns="45720" rIns="91440" bIns="45720" anchor="b"/>
          <a:lstStyle>
            <a:lvl1pPr algn="l" defTabSz="914400" rtl="0" eaLnBrk="1" latinLnBrk="0" hangingPunct="1">
              <a:lnSpc>
                <a:spcPct val="90000"/>
              </a:lnSpc>
              <a:spcBef>
                <a:spcPct val="0"/>
              </a:spcBef>
              <a:buNone/>
              <a:defRPr sz="4000" b="1" i="0" kern="1200">
                <a:solidFill>
                  <a:srgbClr val="000000"/>
                </a:solidFill>
                <a:latin typeface="Arial Narrow" panose="020B0604020202020204" pitchFamily="34" charset="0"/>
                <a:ea typeface="+mj-ea"/>
                <a:cs typeface="Arial Narrow" panose="020B0604020202020204" pitchFamily="34" charset="0"/>
              </a:defRPr>
            </a:lvl1pPr>
          </a:lstStyle>
          <a:p>
            <a:r>
              <a:rPr lang="nb-NO" sz="2400" b="0">
                <a:solidFill>
                  <a:srgbClr val="212529"/>
                </a:solidFill>
                <a:latin typeface="+mj-lt"/>
                <a:ea typeface="Segoe UI"/>
                <a:cs typeface="Segoe UI"/>
              </a:rPr>
              <a:t>• Overgrepsmottak i Norge: </a:t>
            </a:r>
            <a:r>
              <a:rPr lang="nb-NO" sz="2400" b="0">
                <a:solidFill>
                  <a:srgbClr val="0070C0"/>
                </a:solidFill>
                <a:latin typeface="+mj-lt"/>
                <a:ea typeface="Segoe UI"/>
                <a:cs typeface="Segoe UI"/>
                <a:hlinkClick r:id="rId4">
                  <a:extLst>
                    <a:ext uri="{A12FA001-AC4F-418D-AE19-62706E023703}">
                      <ahyp:hlinkClr xmlns:ahyp="http://schemas.microsoft.com/office/drawing/2018/hyperlinkcolor" val="tx"/>
                    </a:ext>
                  </a:extLst>
                </a:hlinkClick>
              </a:rPr>
              <a:t>https://www.norceresearch.no/nasjonalt-kompetansesenter-for-legevaktmedisin/overgrepsmottak-i-norge</a:t>
            </a:r>
            <a:r>
              <a:rPr lang="nb-NO" sz="2400" b="0">
                <a:solidFill>
                  <a:srgbClr val="0070C0"/>
                </a:solidFill>
                <a:latin typeface="+mj-lt"/>
                <a:ea typeface="Segoe UI"/>
                <a:cs typeface="Segoe UI"/>
              </a:rPr>
              <a:t>​</a:t>
            </a:r>
            <a:endParaRPr lang="en-US" sz="2400" b="0">
              <a:latin typeface="+mj-lt"/>
            </a:endParaRPr>
          </a:p>
          <a:p>
            <a:pPr rtl="0"/>
            <a:r>
              <a:rPr lang="nb-NO" sz="2400" b="0">
                <a:latin typeface="+mj-lt"/>
                <a:ea typeface="Segoe UI"/>
                <a:cs typeface="Segoe UI"/>
              </a:rPr>
              <a:t>​</a:t>
            </a:r>
          </a:p>
          <a:p>
            <a:pPr rtl="0"/>
            <a:r>
              <a:rPr lang="nb-NO" sz="2400" b="0">
                <a:solidFill>
                  <a:srgbClr val="212529"/>
                </a:solidFill>
                <a:latin typeface="+mj-lt"/>
                <a:ea typeface="Segoe UI"/>
                <a:cs typeface="Segoe UI"/>
              </a:rPr>
              <a:t>•Dixi Ressurssenter mot voldtekt: </a:t>
            </a:r>
            <a:r>
              <a:rPr lang="nb-NO" sz="2400" b="0">
                <a:solidFill>
                  <a:srgbClr val="0070C0"/>
                </a:solidFill>
                <a:latin typeface="+mj-lt"/>
                <a:ea typeface="Segoe UI"/>
                <a:cs typeface="Segoe UI"/>
                <a:hlinkClick r:id="rId5">
                  <a:extLst>
                    <a:ext uri="{A12FA001-AC4F-418D-AE19-62706E023703}">
                      <ahyp:hlinkClr xmlns:ahyp="http://schemas.microsoft.com/office/drawing/2018/hyperlinkcolor" val="tx"/>
                    </a:ext>
                  </a:extLst>
                </a:hlinkClick>
              </a:rPr>
              <a:t>https://www.dixi.no/​</a:t>
            </a:r>
          </a:p>
          <a:p>
            <a:pPr rtl="0"/>
            <a:endParaRPr lang="nb-NO" sz="2400" b="0">
              <a:latin typeface="+mj-lt"/>
              <a:ea typeface="Segoe UI"/>
              <a:cs typeface="Segoe UI"/>
            </a:endParaRPr>
          </a:p>
          <a:p>
            <a:pPr rtl="0"/>
            <a:r>
              <a:rPr lang="nb-NO" sz="2400" b="0">
                <a:solidFill>
                  <a:srgbClr val="212529"/>
                </a:solidFill>
                <a:latin typeface="+mj-lt"/>
                <a:ea typeface="Segoe UI"/>
                <a:cs typeface="Segoe UI"/>
              </a:rPr>
              <a:t>•Din vei ut - Nasjonal veiviser ved vold og overgrep:</a:t>
            </a:r>
          </a:p>
          <a:p>
            <a:pPr rtl="0"/>
            <a:r>
              <a:rPr lang="nb-NO" sz="2400" b="0">
                <a:solidFill>
                  <a:srgbClr val="212529"/>
                </a:solidFill>
                <a:latin typeface="+mj-lt"/>
                <a:ea typeface="Segoe UI"/>
                <a:cs typeface="Segoe UI"/>
              </a:rPr>
              <a:t> </a:t>
            </a:r>
            <a:r>
              <a:rPr lang="nb-NO" sz="2400" b="0">
                <a:solidFill>
                  <a:srgbClr val="0070C0"/>
                </a:solidFill>
                <a:latin typeface="+mj-lt"/>
                <a:ea typeface="Segoe UI"/>
                <a:cs typeface="Segoe UI"/>
                <a:hlinkClick r:id="rId6">
                  <a:extLst>
                    <a:ext uri="{A12FA001-AC4F-418D-AE19-62706E023703}">
                      <ahyp:hlinkClr xmlns:ahyp="http://schemas.microsoft.com/office/drawing/2018/hyperlinkcolor" val="tx"/>
                    </a:ext>
                  </a:extLst>
                </a:hlinkClick>
              </a:rPr>
              <a:t>https://dinutvei.no/</a:t>
            </a:r>
            <a:endParaRPr lang="nb-NO" sz="2400" b="0">
              <a:solidFill>
                <a:srgbClr val="0070C0"/>
              </a:solidFill>
              <a:latin typeface="+mj-lt"/>
            </a:endParaRPr>
          </a:p>
        </p:txBody>
      </p:sp>
      <p:pic>
        <p:nvPicPr>
          <p:cNvPr id="7" name="Bilde 6" descr="Et bilde som inneholder clip art, Grafikk, tegnefilm, design&#10;&#10;Automatisk generert beskrivelse">
            <a:extLst>
              <a:ext uri="{FF2B5EF4-FFF2-40B4-BE49-F238E27FC236}">
                <a16:creationId xmlns:a16="http://schemas.microsoft.com/office/drawing/2014/main" id="{703A37E1-187A-FF8C-183A-CE2A0B28BB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9920" y="237508"/>
            <a:ext cx="3103043" cy="3103043"/>
          </a:xfrm>
          <a:prstGeom prst="rect">
            <a:avLst/>
          </a:prstGeom>
        </p:spPr>
      </p:pic>
    </p:spTree>
    <p:extLst>
      <p:ext uri="{BB962C8B-B14F-4D97-AF65-F5344CB8AC3E}">
        <p14:creationId xmlns:p14="http://schemas.microsoft.com/office/powerpoint/2010/main" val="1708082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D8CA"/>
        </a:solidFill>
        <a:effectLst/>
      </p:bgPr>
    </p:bg>
    <p:spTree>
      <p:nvGrpSpPr>
        <p:cNvPr id="1" name=""/>
        <p:cNvGrpSpPr/>
        <p:nvPr/>
      </p:nvGrpSpPr>
      <p:grpSpPr>
        <a:xfrm>
          <a:off x="0" y="0"/>
          <a:ext cx="0" cy="0"/>
          <a:chOff x="0" y="0"/>
          <a:chExt cx="0" cy="0"/>
        </a:xfrm>
      </p:grpSpPr>
      <p:sp>
        <p:nvSpPr>
          <p:cNvPr id="19" name="Ellipse 18">
            <a:extLst>
              <a:ext uri="{FF2B5EF4-FFF2-40B4-BE49-F238E27FC236}">
                <a16:creationId xmlns:a16="http://schemas.microsoft.com/office/drawing/2014/main" id="{AFAF60FB-0113-1DE4-9698-D6C9169EC197}"/>
              </a:ext>
            </a:extLst>
          </p:cNvPr>
          <p:cNvSpPr/>
          <p:nvPr/>
        </p:nvSpPr>
        <p:spPr>
          <a:xfrm rot="20121175">
            <a:off x="3639354" y="3294493"/>
            <a:ext cx="9163455" cy="5813273"/>
          </a:xfrm>
          <a:prstGeom prst="ellipse">
            <a:avLst/>
          </a:prstGeom>
          <a:solidFill>
            <a:srgbClr val="B4E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83B4C85-986B-8EFB-54A9-7CBA9D0AEFCA}"/>
              </a:ext>
            </a:extLst>
          </p:cNvPr>
          <p:cNvSpPr>
            <a:spLocks noGrp="1"/>
          </p:cNvSpPr>
          <p:nvPr>
            <p:ph type="ctrTitle"/>
          </p:nvPr>
        </p:nvSpPr>
        <p:spPr>
          <a:xfrm>
            <a:off x="1051240" y="656870"/>
            <a:ext cx="6858000" cy="886234"/>
          </a:xfrm>
        </p:spPr>
        <p:txBody>
          <a:bodyPr/>
          <a:lstStyle/>
          <a:p>
            <a:pPr algn="l"/>
            <a:r>
              <a:rPr lang="en-US" sz="4400" err="1"/>
              <a:t>Vil</a:t>
            </a:r>
            <a:r>
              <a:rPr lang="en-US" sz="4400"/>
              <a:t> </a:t>
            </a:r>
            <a:r>
              <a:rPr lang="en-US" sz="4400" u="sng"/>
              <a:t>DU</a:t>
            </a:r>
            <a:r>
              <a:rPr lang="en-US" sz="4400"/>
              <a:t> </a:t>
            </a:r>
            <a:r>
              <a:rPr lang="en-US" sz="4400" err="1"/>
              <a:t>bli</a:t>
            </a:r>
            <a:r>
              <a:rPr lang="en-US" sz="4400"/>
              <a:t> </a:t>
            </a:r>
            <a:r>
              <a:rPr lang="en-US" sz="4400" err="1"/>
              <a:t>aktiv</a:t>
            </a:r>
            <a:r>
              <a:rPr lang="en-US" sz="4400"/>
              <a:t> </a:t>
            </a:r>
            <a:r>
              <a:rPr lang="en-US" sz="4400" err="1"/>
              <a:t>i</a:t>
            </a:r>
            <a:r>
              <a:rPr lang="en-US" sz="4400"/>
              <a:t> Amnesty?</a:t>
            </a:r>
          </a:p>
        </p:txBody>
      </p:sp>
      <p:pic>
        <p:nvPicPr>
          <p:cNvPr id="5" name="Bilde 4">
            <a:extLst>
              <a:ext uri="{FF2B5EF4-FFF2-40B4-BE49-F238E27FC236}">
                <a16:creationId xmlns:a16="http://schemas.microsoft.com/office/drawing/2014/main" id="{D6D7BAD1-1821-1DA0-38A2-40936C339B5A}"/>
              </a:ext>
            </a:extLst>
          </p:cNvPr>
          <p:cNvPicPr>
            <a:picLocks noChangeAspect="1"/>
          </p:cNvPicPr>
          <p:nvPr/>
        </p:nvPicPr>
        <p:blipFill rotWithShape="1">
          <a:blip r:embed="rId3">
            <a:extLst>
              <a:ext uri="{28A0092B-C50C-407E-A947-70E740481C1C}">
                <a14:useLocalDpi xmlns:a14="http://schemas.microsoft.com/office/drawing/2010/main" val="0"/>
              </a:ext>
            </a:extLst>
          </a:blip>
          <a:srcRect l="62590" t="38298" r="9006" b="5816"/>
          <a:stretch/>
        </p:blipFill>
        <p:spPr>
          <a:xfrm>
            <a:off x="9678642" y="367793"/>
            <a:ext cx="2146823" cy="2375979"/>
          </a:xfrm>
          <a:prstGeom prst="rect">
            <a:avLst/>
          </a:prstGeom>
        </p:spPr>
      </p:pic>
      <p:pic>
        <p:nvPicPr>
          <p:cNvPr id="10" name="Bilde 9" descr="Et bilde som inneholder person, Menneskeansikt, smil, klær&#10;&#10;Automatisk generert beskrivelse">
            <a:extLst>
              <a:ext uri="{FF2B5EF4-FFF2-40B4-BE49-F238E27FC236}">
                <a16:creationId xmlns:a16="http://schemas.microsoft.com/office/drawing/2014/main" id="{C9D84B51-71C4-7579-BFAE-5656200292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950268" y="1681149"/>
            <a:ext cx="5317041" cy="5317041"/>
          </a:xfrm>
          <a:prstGeom prst="rect">
            <a:avLst/>
          </a:prstGeom>
        </p:spPr>
      </p:pic>
      <p:pic>
        <p:nvPicPr>
          <p:cNvPr id="14" name="Bilde 13">
            <a:extLst>
              <a:ext uri="{FF2B5EF4-FFF2-40B4-BE49-F238E27FC236}">
                <a16:creationId xmlns:a16="http://schemas.microsoft.com/office/drawing/2014/main" id="{9D507F86-0B55-B706-BC0E-5DFD8F7F279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4484" y="1026208"/>
            <a:ext cx="5995354" cy="5995354"/>
          </a:xfrm>
          <a:prstGeom prst="rect">
            <a:avLst/>
          </a:prstGeom>
        </p:spPr>
      </p:pic>
      <p:pic>
        <p:nvPicPr>
          <p:cNvPr id="18" name="Bilde 17" descr="Et bilde som inneholder tekst, Font, skjermbilde, Grafikk&#10;&#10;Automatisk generert beskrivelse">
            <a:extLst>
              <a:ext uri="{FF2B5EF4-FFF2-40B4-BE49-F238E27FC236}">
                <a16:creationId xmlns:a16="http://schemas.microsoft.com/office/drawing/2014/main" id="{BB06CF24-18F4-04DF-3EFA-7643E34B58CB}"/>
              </a:ext>
            </a:extLst>
          </p:cNvPr>
          <p:cNvPicPr>
            <a:picLocks noChangeAspect="1"/>
          </p:cNvPicPr>
          <p:nvPr/>
        </p:nvPicPr>
        <p:blipFill rotWithShape="1">
          <a:blip r:embed="rId7">
            <a:extLst>
              <a:ext uri="{28A0092B-C50C-407E-A947-70E740481C1C}">
                <a14:useLocalDpi xmlns:a14="http://schemas.microsoft.com/office/drawing/2010/main" val="0"/>
              </a:ext>
            </a:extLst>
          </a:blip>
          <a:srcRect t="5363" b="32766"/>
          <a:stretch/>
        </p:blipFill>
        <p:spPr>
          <a:xfrm>
            <a:off x="10302323" y="5719865"/>
            <a:ext cx="1745193" cy="1079770"/>
          </a:xfrm>
          <a:prstGeom prst="rect">
            <a:avLst/>
          </a:prstGeom>
        </p:spPr>
      </p:pic>
    </p:spTree>
    <p:extLst>
      <p:ext uri="{BB962C8B-B14F-4D97-AF65-F5344CB8AC3E}">
        <p14:creationId xmlns:p14="http://schemas.microsoft.com/office/powerpoint/2010/main" val="86359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E7BF"/>
        </a:solidFill>
        <a:effectLst/>
      </p:bgPr>
    </p:bg>
    <p:spTree>
      <p:nvGrpSpPr>
        <p:cNvPr id="1" name=""/>
        <p:cNvGrpSpPr/>
        <p:nvPr/>
      </p:nvGrpSpPr>
      <p:grpSpPr>
        <a:xfrm>
          <a:off x="0" y="0"/>
          <a:ext cx="0" cy="0"/>
          <a:chOff x="0" y="0"/>
          <a:chExt cx="0" cy="0"/>
        </a:xfrm>
      </p:grpSpPr>
      <p:pic>
        <p:nvPicPr>
          <p:cNvPr id="8" name="Bilde 7" descr="Et bilde som inneholder skjermbilde, sort, Grafikk, tekst&#10;&#10;Automatisk generert beskrivelse">
            <a:extLst>
              <a:ext uri="{FF2B5EF4-FFF2-40B4-BE49-F238E27FC236}">
                <a16:creationId xmlns:a16="http://schemas.microsoft.com/office/drawing/2014/main" id="{AB7A1D62-88B8-6542-2E61-4195E8218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ECE9A6AF-8DA1-4CB2-A5AE-3083C13A453A}"/>
              </a:ext>
            </a:extLst>
          </p:cNvPr>
          <p:cNvSpPr>
            <a:spLocks noGrp="1"/>
          </p:cNvSpPr>
          <p:nvPr>
            <p:ph type="ctrTitle"/>
          </p:nvPr>
        </p:nvSpPr>
        <p:spPr>
          <a:xfrm>
            <a:off x="1540105" y="1617118"/>
            <a:ext cx="9111789" cy="1876931"/>
          </a:xfrm>
        </p:spPr>
        <p:txBody>
          <a:bodyPr/>
          <a:lstStyle/>
          <a:p>
            <a:r>
              <a:rPr lang="nb-NO"/>
              <a:t>Alle har menneskerettigheter.</a:t>
            </a:r>
          </a:p>
        </p:txBody>
      </p:sp>
      <p:pic>
        <p:nvPicPr>
          <p:cNvPr id="4" name="Grafikk 3" descr="Tommelen-opp-tegn kontur">
            <a:extLst>
              <a:ext uri="{FF2B5EF4-FFF2-40B4-BE49-F238E27FC236}">
                <a16:creationId xmlns:a16="http://schemas.microsoft.com/office/drawing/2014/main" id="{2E73483A-1FF9-75AB-3D50-16E8E3AE1C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3604" y="4142311"/>
            <a:ext cx="914400" cy="914400"/>
          </a:xfrm>
          <a:prstGeom prst="rect">
            <a:avLst/>
          </a:prstGeom>
        </p:spPr>
      </p:pic>
      <p:pic>
        <p:nvPicPr>
          <p:cNvPr id="7" name="Grafikk 6" descr="Tommelen-opp-tegn kontur">
            <a:extLst>
              <a:ext uri="{FF2B5EF4-FFF2-40B4-BE49-F238E27FC236}">
                <a16:creationId xmlns:a16="http://schemas.microsoft.com/office/drawing/2014/main" id="{6292BDA5-ECBE-1668-6A98-79A82FED2F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734664" y="4142311"/>
            <a:ext cx="914400" cy="914400"/>
          </a:xfrm>
          <a:prstGeom prst="rect">
            <a:avLst/>
          </a:prstGeom>
        </p:spPr>
      </p:pic>
    </p:spTree>
    <p:extLst>
      <p:ext uri="{BB962C8B-B14F-4D97-AF65-F5344CB8AC3E}">
        <p14:creationId xmlns:p14="http://schemas.microsoft.com/office/powerpoint/2010/main" val="2366857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skjermbilde, sort, Grafikk, tekst&#10;&#10;Automatisk generert beskrivelse">
            <a:extLst>
              <a:ext uri="{FF2B5EF4-FFF2-40B4-BE49-F238E27FC236}">
                <a16:creationId xmlns:a16="http://schemas.microsoft.com/office/drawing/2014/main" id="{D0E1DA51-DDF9-BED9-CDA5-76FCA0267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Undertittel 2">
            <a:extLst>
              <a:ext uri="{FF2B5EF4-FFF2-40B4-BE49-F238E27FC236}">
                <a16:creationId xmlns:a16="http://schemas.microsoft.com/office/drawing/2014/main" id="{D6EFC8E1-6B27-F5A0-E2B5-734D91CCD19B}"/>
              </a:ext>
            </a:extLst>
          </p:cNvPr>
          <p:cNvSpPr>
            <a:spLocks noGrp="1"/>
          </p:cNvSpPr>
          <p:nvPr/>
        </p:nvSpPr>
        <p:spPr>
          <a:xfrm>
            <a:off x="5047366" y="3498107"/>
            <a:ext cx="5376000" cy="16229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00000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t>Men ikke alle får rettighetene sine respektert.</a:t>
            </a:r>
          </a:p>
          <a:p>
            <a:endParaRPr lang="en-US"/>
          </a:p>
        </p:txBody>
      </p:sp>
      <p:sp>
        <p:nvSpPr>
          <p:cNvPr id="17" name="Tittel 3">
            <a:extLst>
              <a:ext uri="{FF2B5EF4-FFF2-40B4-BE49-F238E27FC236}">
                <a16:creationId xmlns:a16="http://schemas.microsoft.com/office/drawing/2014/main" id="{1802A5A2-1E23-08D1-6BD7-1A7C0589CF3D}"/>
              </a:ext>
            </a:extLst>
          </p:cNvPr>
          <p:cNvSpPr>
            <a:spLocks noGrp="1"/>
          </p:cNvSpPr>
          <p:nvPr/>
        </p:nvSpPr>
        <p:spPr>
          <a:xfrm>
            <a:off x="5047366" y="1529099"/>
            <a:ext cx="5376000" cy="1876931"/>
          </a:xfrm>
          <a:prstGeom prst="rect">
            <a:avLst/>
          </a:prstGeom>
        </p:spPr>
        <p:txBody>
          <a:bodyPr anchor="b"/>
          <a:lstStyle>
            <a:lvl1pPr algn="l" defTabSz="914400" rtl="0" eaLnBrk="1" latinLnBrk="0" hangingPunct="1">
              <a:lnSpc>
                <a:spcPct val="90000"/>
              </a:lnSpc>
              <a:spcBef>
                <a:spcPct val="0"/>
              </a:spcBef>
              <a:buNone/>
              <a:defRPr sz="4000" b="1" i="0" kern="1200">
                <a:solidFill>
                  <a:srgbClr val="000000"/>
                </a:solidFill>
                <a:latin typeface="Arial Narrow" panose="020B0604020202020204" pitchFamily="34" charset="0"/>
                <a:ea typeface="+mj-ea"/>
                <a:cs typeface="Arial Narrow" panose="020B0604020202020204" pitchFamily="34" charset="0"/>
              </a:defRPr>
            </a:lvl1pPr>
          </a:lstStyle>
          <a:p>
            <a:r>
              <a:rPr lang="nb-NO"/>
              <a:t>Ja, alle har menneskerettigheter…</a:t>
            </a:r>
            <a:endParaRPr lang="en-US"/>
          </a:p>
        </p:txBody>
      </p:sp>
      <p:pic>
        <p:nvPicPr>
          <p:cNvPr id="5" name="Bilde 4" descr="Et bilde som inneholder Menneskeansikt, tegnefilm, kunst&#10;&#10;Automatisk generert beskrivelse">
            <a:extLst>
              <a:ext uri="{FF2B5EF4-FFF2-40B4-BE49-F238E27FC236}">
                <a16:creationId xmlns:a16="http://schemas.microsoft.com/office/drawing/2014/main" id="{DA76D327-05E4-617A-B7BC-F913DD41EF88}"/>
              </a:ext>
            </a:extLst>
          </p:cNvPr>
          <p:cNvPicPr>
            <a:picLocks noChangeAspect="1"/>
          </p:cNvPicPr>
          <p:nvPr/>
        </p:nvPicPr>
        <p:blipFill rotWithShape="1">
          <a:blip r:embed="rId4">
            <a:extLst>
              <a:ext uri="{28A0092B-C50C-407E-A947-70E740481C1C}">
                <a14:useLocalDpi xmlns:a14="http://schemas.microsoft.com/office/drawing/2010/main" val="0"/>
              </a:ext>
            </a:extLst>
          </a:blip>
          <a:srcRect l="21111" t="7943" r="27610" b="9788"/>
          <a:stretch/>
        </p:blipFill>
        <p:spPr>
          <a:xfrm>
            <a:off x="1037695" y="1215958"/>
            <a:ext cx="3516728" cy="5642042"/>
          </a:xfrm>
          <a:prstGeom prst="rect">
            <a:avLst/>
          </a:prstGeom>
        </p:spPr>
      </p:pic>
    </p:spTree>
    <p:extLst>
      <p:ext uri="{BB962C8B-B14F-4D97-AF65-F5344CB8AC3E}">
        <p14:creationId xmlns:p14="http://schemas.microsoft.com/office/powerpoint/2010/main" val="3772288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4E7BF"/>
        </a:solidFill>
        <a:effectLst/>
      </p:bgPr>
    </p:bg>
    <p:spTree>
      <p:nvGrpSpPr>
        <p:cNvPr id="1" name=""/>
        <p:cNvGrpSpPr/>
        <p:nvPr/>
      </p:nvGrpSpPr>
      <p:grpSpPr>
        <a:xfrm>
          <a:off x="0" y="0"/>
          <a:ext cx="0" cy="0"/>
          <a:chOff x="0" y="0"/>
          <a:chExt cx="0" cy="0"/>
        </a:xfrm>
      </p:grpSpPr>
      <p:pic>
        <p:nvPicPr>
          <p:cNvPr id="3" name="Bilde 2" descr="Et bilde som inneholder skjermbilde, sort, Grafikk, tekst&#10;&#10;Automatisk generert beskrivelse">
            <a:extLst>
              <a:ext uri="{FF2B5EF4-FFF2-40B4-BE49-F238E27FC236}">
                <a16:creationId xmlns:a16="http://schemas.microsoft.com/office/drawing/2014/main" id="{B782D984-23E5-4999-118B-3B67D1687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61A2FF1B-01D8-4792-A5F0-98A35A79D3BA}"/>
              </a:ext>
            </a:extLst>
          </p:cNvPr>
          <p:cNvSpPr>
            <a:spLocks noGrp="1"/>
          </p:cNvSpPr>
          <p:nvPr>
            <p:ph type="ctrTitle"/>
          </p:nvPr>
        </p:nvSpPr>
        <p:spPr>
          <a:xfrm>
            <a:off x="1168333" y="1979578"/>
            <a:ext cx="9855334" cy="1876931"/>
          </a:xfrm>
        </p:spPr>
        <p:txBody>
          <a:bodyPr lIns="91440" tIns="45720" rIns="91440" bIns="45720" anchor="b"/>
          <a:lstStyle/>
          <a:p>
            <a:r>
              <a:rPr lang="nb-NO" sz="5400">
                <a:latin typeface="Arial Narrow"/>
              </a:rPr>
              <a:t>De fleste voldtekter skjer mellom mennesker som ikke kjenner hverandre fra før.</a:t>
            </a:r>
            <a:endParaRPr lang="nb-NO" sz="5400"/>
          </a:p>
        </p:txBody>
      </p:sp>
      <p:pic>
        <p:nvPicPr>
          <p:cNvPr id="4" name="Grafikk 3" descr="Tommelen-opp-tegn kontur">
            <a:extLst>
              <a:ext uri="{FF2B5EF4-FFF2-40B4-BE49-F238E27FC236}">
                <a16:creationId xmlns:a16="http://schemas.microsoft.com/office/drawing/2014/main" id="{F6A775C1-FC70-58D8-F891-3D16096248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3604" y="4142311"/>
            <a:ext cx="914400" cy="914400"/>
          </a:xfrm>
          <a:prstGeom prst="rect">
            <a:avLst/>
          </a:prstGeom>
        </p:spPr>
      </p:pic>
      <p:pic>
        <p:nvPicPr>
          <p:cNvPr id="6" name="Grafikk 5" descr="Tommelen-opp-tegn kontur">
            <a:extLst>
              <a:ext uri="{FF2B5EF4-FFF2-40B4-BE49-F238E27FC236}">
                <a16:creationId xmlns:a16="http://schemas.microsoft.com/office/drawing/2014/main" id="{CF201CA3-7CCB-95D0-E48B-0550B71553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734664" y="4142311"/>
            <a:ext cx="914400" cy="914400"/>
          </a:xfrm>
          <a:prstGeom prst="rect">
            <a:avLst/>
          </a:prstGeom>
        </p:spPr>
      </p:pic>
    </p:spTree>
    <p:extLst>
      <p:ext uri="{BB962C8B-B14F-4D97-AF65-F5344CB8AC3E}">
        <p14:creationId xmlns:p14="http://schemas.microsoft.com/office/powerpoint/2010/main" val="353562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skjermbilde, sort, Grafikk, tekst&#10;&#10;Automatisk generert beskrivelse">
            <a:extLst>
              <a:ext uri="{FF2B5EF4-FFF2-40B4-BE49-F238E27FC236}">
                <a16:creationId xmlns:a16="http://schemas.microsoft.com/office/drawing/2014/main" id="{C16F4CE0-2BCE-BDE6-E2C0-CDF076D11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tel 3">
            <a:extLst>
              <a:ext uri="{FF2B5EF4-FFF2-40B4-BE49-F238E27FC236}">
                <a16:creationId xmlns:a16="http://schemas.microsoft.com/office/drawing/2014/main" id="{1802A5A2-1E23-08D1-6BD7-1A7C0589CF3D}"/>
              </a:ext>
            </a:extLst>
          </p:cNvPr>
          <p:cNvSpPr>
            <a:spLocks noGrp="1"/>
          </p:cNvSpPr>
          <p:nvPr/>
        </p:nvSpPr>
        <p:spPr>
          <a:xfrm>
            <a:off x="5047366" y="2490534"/>
            <a:ext cx="5376000" cy="1876931"/>
          </a:xfrm>
          <a:prstGeom prst="rect">
            <a:avLst/>
          </a:prstGeom>
        </p:spPr>
        <p:txBody>
          <a:bodyPr anchor="b"/>
          <a:lstStyle>
            <a:lvl1pPr algn="l" defTabSz="914400" rtl="0" eaLnBrk="1" latinLnBrk="0" hangingPunct="1">
              <a:lnSpc>
                <a:spcPct val="90000"/>
              </a:lnSpc>
              <a:spcBef>
                <a:spcPct val="0"/>
              </a:spcBef>
              <a:buNone/>
              <a:defRPr sz="4000" b="1" i="0" kern="1200">
                <a:solidFill>
                  <a:srgbClr val="000000"/>
                </a:solidFill>
                <a:latin typeface="Arial Narrow" panose="020B0604020202020204" pitchFamily="34" charset="0"/>
                <a:ea typeface="+mj-ea"/>
                <a:cs typeface="Arial Narrow" panose="020B0604020202020204" pitchFamily="34" charset="0"/>
              </a:defRPr>
            </a:lvl1pPr>
          </a:lstStyle>
          <a:p>
            <a:r>
              <a:rPr lang="nb-NO"/>
              <a:t>I Norge skjer halvparten av de anmeldte voldtektene på fest.</a:t>
            </a:r>
            <a:endParaRPr lang="en-US"/>
          </a:p>
        </p:txBody>
      </p:sp>
      <p:pic>
        <p:nvPicPr>
          <p:cNvPr id="24" name="Bilde 23" descr="Et bilde som inneholder klær, sko, stående, mann&#10;&#10;Automatisk generert beskrivelse">
            <a:extLst>
              <a:ext uri="{FF2B5EF4-FFF2-40B4-BE49-F238E27FC236}">
                <a16:creationId xmlns:a16="http://schemas.microsoft.com/office/drawing/2014/main" id="{F352B6BB-16C0-2CDF-786F-198C74328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0"/>
            <a:ext cx="6858000" cy="6858000"/>
          </a:xfrm>
          <a:prstGeom prst="rect">
            <a:avLst/>
          </a:prstGeom>
        </p:spPr>
      </p:pic>
    </p:spTree>
    <p:extLst>
      <p:ext uri="{BB962C8B-B14F-4D97-AF65-F5344CB8AC3E}">
        <p14:creationId xmlns:p14="http://schemas.microsoft.com/office/powerpoint/2010/main" val="43973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4E7BF"/>
        </a:solidFill>
        <a:effectLst/>
      </p:bgPr>
    </p:bg>
    <p:spTree>
      <p:nvGrpSpPr>
        <p:cNvPr id="1" name=""/>
        <p:cNvGrpSpPr/>
        <p:nvPr/>
      </p:nvGrpSpPr>
      <p:grpSpPr>
        <a:xfrm>
          <a:off x="0" y="0"/>
          <a:ext cx="0" cy="0"/>
          <a:chOff x="0" y="0"/>
          <a:chExt cx="0" cy="0"/>
        </a:xfrm>
      </p:grpSpPr>
      <p:pic>
        <p:nvPicPr>
          <p:cNvPr id="4" name="Bilde 3" descr="Et bilde som inneholder skjermbilde, sort, Grafikk, tekst&#10;&#10;Automatisk generert beskrivelse">
            <a:extLst>
              <a:ext uri="{FF2B5EF4-FFF2-40B4-BE49-F238E27FC236}">
                <a16:creationId xmlns:a16="http://schemas.microsoft.com/office/drawing/2014/main" id="{6BD33C58-86A0-5C2A-D296-94DB28DFC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1C0886D8-A25F-4A83-B629-369E6494A5ED}"/>
              </a:ext>
            </a:extLst>
          </p:cNvPr>
          <p:cNvSpPr>
            <a:spLocks noGrp="1"/>
          </p:cNvSpPr>
          <p:nvPr>
            <p:ph type="ctrTitle"/>
          </p:nvPr>
        </p:nvSpPr>
        <p:spPr/>
        <p:txBody>
          <a:bodyPr lIns="91440" tIns="45720" rIns="91440" bIns="45720" anchor="b"/>
          <a:lstStyle/>
          <a:p>
            <a:r>
              <a:rPr lang="nb-NO">
                <a:latin typeface="Arial Narrow"/>
              </a:rPr>
              <a:t>Gutter blir også voldtatt.</a:t>
            </a:r>
          </a:p>
        </p:txBody>
      </p:sp>
      <p:pic>
        <p:nvPicPr>
          <p:cNvPr id="3" name="Grafikk 2" descr="Tommelen-opp-tegn kontur">
            <a:extLst>
              <a:ext uri="{FF2B5EF4-FFF2-40B4-BE49-F238E27FC236}">
                <a16:creationId xmlns:a16="http://schemas.microsoft.com/office/drawing/2014/main" id="{7191C39B-00D9-BC91-BD54-E9120B21A6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3604" y="4142311"/>
            <a:ext cx="914400" cy="914400"/>
          </a:xfrm>
          <a:prstGeom prst="rect">
            <a:avLst/>
          </a:prstGeom>
        </p:spPr>
      </p:pic>
      <p:pic>
        <p:nvPicPr>
          <p:cNvPr id="6" name="Grafikk 5" descr="Tommelen-opp-tegn kontur">
            <a:extLst>
              <a:ext uri="{FF2B5EF4-FFF2-40B4-BE49-F238E27FC236}">
                <a16:creationId xmlns:a16="http://schemas.microsoft.com/office/drawing/2014/main" id="{F215A03A-76A8-A972-DE36-9C80C1BB4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734664" y="4142311"/>
            <a:ext cx="914400" cy="914400"/>
          </a:xfrm>
          <a:prstGeom prst="rect">
            <a:avLst/>
          </a:prstGeom>
        </p:spPr>
      </p:pic>
    </p:spTree>
    <p:extLst>
      <p:ext uri="{BB962C8B-B14F-4D97-AF65-F5344CB8AC3E}">
        <p14:creationId xmlns:p14="http://schemas.microsoft.com/office/powerpoint/2010/main" val="110484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skjermbilde, sort, Grafikk, tekst&#10;&#10;Automatisk generert beskrivelse">
            <a:extLst>
              <a:ext uri="{FF2B5EF4-FFF2-40B4-BE49-F238E27FC236}">
                <a16:creationId xmlns:a16="http://schemas.microsoft.com/office/drawing/2014/main" id="{2A9B251E-7EE7-A3F3-8B74-4606331CF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kstSylinder 8">
            <a:extLst>
              <a:ext uri="{FF2B5EF4-FFF2-40B4-BE49-F238E27FC236}">
                <a16:creationId xmlns:a16="http://schemas.microsoft.com/office/drawing/2014/main" id="{0BA7E20B-3718-2E4A-8221-EDAAB33D35CB}"/>
              </a:ext>
            </a:extLst>
          </p:cNvPr>
          <p:cNvSpPr txBox="1"/>
          <p:nvPr/>
        </p:nvSpPr>
        <p:spPr>
          <a:xfrm>
            <a:off x="5637178" y="2105561"/>
            <a:ext cx="6099242" cy="1323439"/>
          </a:xfrm>
          <a:prstGeom prst="rect">
            <a:avLst/>
          </a:prstGeom>
          <a:noFill/>
        </p:spPr>
        <p:txBody>
          <a:bodyPr wrap="square">
            <a:spAutoFit/>
          </a:bodyPr>
          <a:lstStyle/>
          <a:p>
            <a:r>
              <a:rPr kumimoji="0" lang="nb-NO" sz="4000" b="1" i="0" u="none" strike="noStrike" kern="1200" cap="none" spc="0" normalizeH="0" baseline="0" noProof="0">
                <a:ln>
                  <a:noFill/>
                </a:ln>
                <a:solidFill>
                  <a:srgbClr val="000000"/>
                </a:solidFill>
                <a:effectLst/>
                <a:uLnTx/>
                <a:uFillTx/>
                <a:latin typeface="Arial Narrow"/>
                <a:ea typeface="+mj-ea"/>
              </a:rPr>
              <a:t>Rundt 3% av menn i Norge har vært utsatt for voldtekt.</a:t>
            </a:r>
            <a:endParaRPr lang="nb-NO"/>
          </a:p>
        </p:txBody>
      </p:sp>
      <p:pic>
        <p:nvPicPr>
          <p:cNvPr id="13" name="Bilde 12" descr="Et bilde som inneholder tegning, kunst, illustrasjon, silhuett&#10;&#10;Automatisk generert beskrivelse">
            <a:extLst>
              <a:ext uri="{FF2B5EF4-FFF2-40B4-BE49-F238E27FC236}">
                <a16:creationId xmlns:a16="http://schemas.microsoft.com/office/drawing/2014/main" id="{50810030-B1CD-D92C-E532-A0FE0CEC1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11" y="0"/>
            <a:ext cx="6858000" cy="6858000"/>
          </a:xfrm>
          <a:prstGeom prst="rect">
            <a:avLst/>
          </a:prstGeom>
        </p:spPr>
      </p:pic>
    </p:spTree>
    <p:extLst>
      <p:ext uri="{BB962C8B-B14F-4D97-AF65-F5344CB8AC3E}">
        <p14:creationId xmlns:p14="http://schemas.microsoft.com/office/powerpoint/2010/main" val="90890324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4E7BF"/>
        </a:solidFill>
        <a:effectLst/>
      </p:bgPr>
    </p:bg>
    <p:spTree>
      <p:nvGrpSpPr>
        <p:cNvPr id="1" name=""/>
        <p:cNvGrpSpPr/>
        <p:nvPr/>
      </p:nvGrpSpPr>
      <p:grpSpPr>
        <a:xfrm>
          <a:off x="0" y="0"/>
          <a:ext cx="0" cy="0"/>
          <a:chOff x="0" y="0"/>
          <a:chExt cx="0" cy="0"/>
        </a:xfrm>
      </p:grpSpPr>
      <p:pic>
        <p:nvPicPr>
          <p:cNvPr id="3" name="Bilde 2" descr="Et bilde som inneholder skjermbilde, sort, Grafikk, tekst&#10;&#10;Automatisk generert beskrivelse">
            <a:extLst>
              <a:ext uri="{FF2B5EF4-FFF2-40B4-BE49-F238E27FC236}">
                <a16:creationId xmlns:a16="http://schemas.microsoft.com/office/drawing/2014/main" id="{33202319-97D5-C57C-9D58-DB4C9C1A2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3900FDC6-0DB5-4153-9088-675DB0EB8FB0}"/>
              </a:ext>
            </a:extLst>
          </p:cNvPr>
          <p:cNvSpPr>
            <a:spLocks noGrp="1"/>
          </p:cNvSpPr>
          <p:nvPr>
            <p:ph type="ctrTitle"/>
          </p:nvPr>
        </p:nvSpPr>
        <p:spPr>
          <a:xfrm>
            <a:off x="1633032" y="1887419"/>
            <a:ext cx="8925936" cy="1876931"/>
          </a:xfrm>
        </p:spPr>
        <p:txBody>
          <a:bodyPr lIns="91440" tIns="45720" rIns="91440" bIns="45720" anchor="b"/>
          <a:lstStyle/>
          <a:p>
            <a:r>
              <a:rPr lang="nb-NO">
                <a:latin typeface="Arial Narrow"/>
              </a:rPr>
              <a:t>Samtykke til sex kan bare gis muntlig.</a:t>
            </a:r>
          </a:p>
        </p:txBody>
      </p:sp>
      <p:pic>
        <p:nvPicPr>
          <p:cNvPr id="4" name="Grafikk 3" descr="Tommelen-opp-tegn kontur">
            <a:extLst>
              <a:ext uri="{FF2B5EF4-FFF2-40B4-BE49-F238E27FC236}">
                <a16:creationId xmlns:a16="http://schemas.microsoft.com/office/drawing/2014/main" id="{4F33DB94-99A6-CC41-477C-745172E21E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3604" y="4142311"/>
            <a:ext cx="914400" cy="914400"/>
          </a:xfrm>
          <a:prstGeom prst="rect">
            <a:avLst/>
          </a:prstGeom>
        </p:spPr>
      </p:pic>
      <p:pic>
        <p:nvPicPr>
          <p:cNvPr id="6" name="Grafikk 5" descr="Tommelen-opp-tegn kontur">
            <a:extLst>
              <a:ext uri="{FF2B5EF4-FFF2-40B4-BE49-F238E27FC236}">
                <a16:creationId xmlns:a16="http://schemas.microsoft.com/office/drawing/2014/main" id="{121FBE9E-029E-150C-1B3A-6757276E2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734664" y="4142311"/>
            <a:ext cx="914400" cy="914400"/>
          </a:xfrm>
          <a:prstGeom prst="rect">
            <a:avLst/>
          </a:prstGeom>
        </p:spPr>
      </p:pic>
    </p:spTree>
    <p:extLst>
      <p:ext uri="{BB962C8B-B14F-4D97-AF65-F5344CB8AC3E}">
        <p14:creationId xmlns:p14="http://schemas.microsoft.com/office/powerpoint/2010/main" val="829764320"/>
      </p:ext>
    </p:extLst>
  </p:cSld>
  <p:clrMapOvr>
    <a:masterClrMapping/>
  </p:clrMapOvr>
</p:sld>
</file>

<file path=ppt/theme/theme1.xml><?xml version="1.0" encoding="utf-8"?>
<a:theme xmlns:a="http://schemas.openxmlformats.org/drawingml/2006/main" name="Amnesty">
  <a:themeElements>
    <a:clrScheme name="Amnesty">
      <a:dk1>
        <a:srgbClr val="000000"/>
      </a:dk1>
      <a:lt1>
        <a:srgbClr val="FFFFFF"/>
      </a:lt1>
      <a:dk2>
        <a:srgbClr val="FFFF00"/>
      </a:dk2>
      <a:lt2>
        <a:srgbClr val="C5C5C5"/>
      </a:lt2>
      <a:accent1>
        <a:srgbClr val="000000"/>
      </a:accent1>
      <a:accent2>
        <a:srgbClr val="FFFFFF"/>
      </a:accent2>
      <a:accent3>
        <a:srgbClr val="FFFF00"/>
      </a:accent3>
      <a:accent4>
        <a:srgbClr val="C5C5C5"/>
      </a:accent4>
      <a:accent5>
        <a:srgbClr val="939598"/>
      </a:accent5>
      <a:accent6>
        <a:srgbClr val="797D81"/>
      </a:accent6>
      <a:hlink>
        <a:srgbClr val="FFFF00"/>
      </a:hlink>
      <a:folHlink>
        <a:srgbClr val="FFF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esty Presentasjon vanlig font" id="{D69BB1DF-C860-4A66-A018-8CA9CB4DBBB0}" vid="{6B2A30FB-F1BB-42C0-A138-DEE7AF4CA78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f69f596-a07f-4c1a-bb81-7e4ab0cc3554" ContentTypeId="0x01010053F94F82425A1E4E8149F273ACEE1266"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Brevmal" ma:contentTypeID="0x01010053F94F82425A1E4E8149F273ACEE126600D7B425F245B90C45B7FA1D560213A35E" ma:contentTypeVersion="75" ma:contentTypeDescription="" ma:contentTypeScope="" ma:versionID="4ddd9536bd1918377e300529ae986925">
  <xsd:schema xmlns:xsd="http://www.w3.org/2001/XMLSchema" xmlns:xs="http://www.w3.org/2001/XMLSchema" xmlns:p="http://schemas.microsoft.com/office/2006/metadata/properties" xmlns:ns2="3176fe91-6556-44b1-a49c-df159e9a54aa" xmlns:ns3="07c43c67-942d-43fb-b6d0-2dbcb1284b21" targetNamespace="http://schemas.microsoft.com/office/2006/metadata/properties" ma:root="true" ma:fieldsID="484becd924226067f3ed00b06dcc5c45" ns2:_="" ns3:_="">
    <xsd:import namespace="3176fe91-6556-44b1-a49c-df159e9a54aa"/>
    <xsd:import namespace="07c43c67-942d-43fb-b6d0-2dbcb1284b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76fe91-6556-44b1-a49c-df159e9a54aa" elementFormDefault="qualified">
    <xsd:import namespace="http://schemas.microsoft.com/office/2006/documentManagement/types"/>
    <xsd:import namespace="http://schemas.microsoft.com/office/infopath/2007/PartnerControls"/>
    <xsd:element name="SharedWithUsers" ma:index="8" nillable="true" ma:displayName="Delt med"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c43c67-942d-43fb-b6d0-2dbcb1284b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057FA6-23D2-4211-A581-AE98776BF176}">
  <ds:schemaRefs>
    <ds:schemaRef ds:uri="Microsoft.SharePoint.Taxonomy.ContentTypeSync"/>
  </ds:schemaRefs>
</ds:datastoreItem>
</file>

<file path=customXml/itemProps2.xml><?xml version="1.0" encoding="utf-8"?>
<ds:datastoreItem xmlns:ds="http://schemas.openxmlformats.org/officeDocument/2006/customXml" ds:itemID="{2F5DE1BB-14F3-4CF7-88AB-0FFF67CD88F7}">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E8EE9F8-D272-4114-A82E-8AD7BD5370BE}">
  <ds:schemaRefs>
    <ds:schemaRef ds:uri="07c43c67-942d-43fb-b6d0-2dbcb1284b21"/>
    <ds:schemaRef ds:uri="3176fe91-6556-44b1-a49c-df159e9a54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D6E932A-26F8-4696-AC07-78C3C935A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TotalTime>
  <Words>3676</Words>
  <Application>Microsoft Office PowerPoint</Application>
  <PresentationFormat>Widescreen</PresentationFormat>
  <Paragraphs>256</Paragraphs>
  <Slides>21</Slides>
  <Notes>21</Notes>
  <HiddenSlides>0</HiddenSlides>
  <MMClips>2</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21</vt:i4>
      </vt:variant>
    </vt:vector>
  </HeadingPairs>
  <TitlesOfParts>
    <vt:vector size="27" baseType="lpstr">
      <vt:lpstr>Amnesty Trade Gothic</vt:lpstr>
      <vt:lpstr>Arial</vt:lpstr>
      <vt:lpstr>Arial Narrow</vt:lpstr>
      <vt:lpstr>Calibri</vt:lpstr>
      <vt:lpstr>Times New Roman</vt:lpstr>
      <vt:lpstr>Amnesty</vt:lpstr>
      <vt:lpstr>PowerPoint-presentasjon</vt:lpstr>
      <vt:lpstr>Enig eller uenig?  </vt:lpstr>
      <vt:lpstr>Alle har menneskerettigheter.</vt:lpstr>
      <vt:lpstr>PowerPoint-presentasjon</vt:lpstr>
      <vt:lpstr>De fleste voldtekter skjer mellom mennesker som ikke kjenner hverandre fra før.</vt:lpstr>
      <vt:lpstr>PowerPoint-presentasjon</vt:lpstr>
      <vt:lpstr>Gutter blir også voldtatt.</vt:lpstr>
      <vt:lpstr>PowerPoint-presentasjon</vt:lpstr>
      <vt:lpstr>Samtykke til sex kan bare gis muntlig.</vt:lpstr>
      <vt:lpstr>PowerPoint-presentasjon</vt:lpstr>
      <vt:lpstr>Hvorfor snakker vi om samtykke?</vt:lpstr>
      <vt:lpstr>PowerPoint-presentasjon</vt:lpstr>
      <vt:lpstr>PowerPoint-presentasjon</vt:lpstr>
      <vt:lpstr>PowerPoint-presentasjon</vt:lpstr>
      <vt:lpstr>PowerPoint-presentasjon</vt:lpstr>
      <vt:lpstr>Dialogaktivitet</vt:lpstr>
      <vt:lpstr>PowerPoint-presentasjon</vt:lpstr>
      <vt:lpstr>PowerPoint-presentasjon</vt:lpstr>
      <vt:lpstr>PowerPoint-presentasjon</vt:lpstr>
      <vt:lpstr>Dersom du trenger å snakke med noen om seksuelt overgrep</vt:lpstr>
      <vt:lpstr>Vil DU bli aktiv i Amnesty?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Elizabeth Bristow</dc:creator>
  <cp:lastModifiedBy>Elizabeth Bristow</cp:lastModifiedBy>
  <cp:revision>4</cp:revision>
  <cp:lastPrinted>2023-03-06T13:38:13Z</cp:lastPrinted>
  <dcterms:created xsi:type="dcterms:W3CDTF">2023-01-24T11:24:22Z</dcterms:created>
  <dcterms:modified xsi:type="dcterms:W3CDTF">2024-03-01T13:43:40Z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0x01010053F94F82425A1E4E8149F273ACEE126600BE3E3F5B7B23644BAEC65F4FD7BE863E</vt:lpwstr>
  </property>
  <property fmtid="{D5CDD505-2E9C-101B-9397-08002B2CF9AE}" pid="3" name="SharedWithUsers">
    <vt:lpwstr>25;#Elizabeth Bristow;#35;#Inger Dorthea Garthus Asheim;#31;#Lisa Kirchgatterer;#28;#Tayiba Haji Hassan;#88;#Ida Patel Hellum;#101;#Yonas Bennour;#29;#Tanja Clifford;#91;#Sara Bergesen;#64;#Gunvor Romsbotn;#33;#Hildegunn Guddal Svensson;#93;#Andrea Giæver Loko;#32;#Carina Sibe Kråkenes;#49;#Ole Gunnar Solheim;#82;#Anne Bjørseth;#62;#Tove Marie Paasche;#81;#Charlotte Johansen;#12;#Anne Marie Mollén;#16;#Henriette Maanum;#39;#Katinka Asplin;#23;#Maria Skaare;#87;#Maren Langenkamp;#90;#Øyvind Holm;#21;#Patricia Kaatee</vt:lpwstr>
  </property>
</Properties>
</file>